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PT Sans Narrow" panose="020B0604020202020204" charset="0"/>
      <p:regular r:id="rId22"/>
      <p:bold r:id="rId23"/>
    </p:embeddedFont>
    <p:embeddedFont>
      <p:font typeface="Open Sans"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rtl="0">
              <a:spcBef>
                <a:spcPts val="0"/>
              </a:spcBef>
              <a:buSzPct val="100000"/>
              <a:defRPr sz="5400"/>
            </a:lvl1pPr>
            <a:lvl2pPr lvl="1" algn="ctr" rtl="0">
              <a:spcBef>
                <a:spcPts val="0"/>
              </a:spcBef>
              <a:buSzPct val="100000"/>
              <a:defRPr sz="5400"/>
            </a:lvl2pPr>
            <a:lvl3pPr lvl="2" algn="ctr" rtl="0">
              <a:spcBef>
                <a:spcPts val="0"/>
              </a:spcBef>
              <a:buSzPct val="100000"/>
              <a:defRPr sz="5400"/>
            </a:lvl3pPr>
            <a:lvl4pPr lvl="3" algn="ctr" rtl="0">
              <a:spcBef>
                <a:spcPts val="0"/>
              </a:spcBef>
              <a:buSzPct val="100000"/>
              <a:defRPr sz="5400"/>
            </a:lvl4pPr>
            <a:lvl5pPr lvl="4" algn="ctr" rtl="0">
              <a:spcBef>
                <a:spcPts val="0"/>
              </a:spcBef>
              <a:buSzPct val="100000"/>
              <a:defRPr sz="5400"/>
            </a:lvl5pPr>
            <a:lvl6pPr lvl="5" algn="ctr" rtl="0">
              <a:spcBef>
                <a:spcPts val="0"/>
              </a:spcBef>
              <a:buSzPct val="100000"/>
              <a:defRPr sz="5400"/>
            </a:lvl6pPr>
            <a:lvl7pPr lvl="6" algn="ctr" rtl="0">
              <a:spcBef>
                <a:spcPts val="0"/>
              </a:spcBef>
              <a:buSzPct val="100000"/>
              <a:defRPr sz="5400"/>
            </a:lvl7pPr>
            <a:lvl8pPr lvl="7" algn="ctr" rtl="0">
              <a:spcBef>
                <a:spcPts val="0"/>
              </a:spcBef>
              <a:buSzPct val="100000"/>
              <a:defRPr sz="5400"/>
            </a:lvl8pPr>
            <a:lvl9pPr lvl="8" algn="ctr" rtl="0">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400"/>
            </a:lvl1pPr>
            <a:lvl2pPr lvl="1" algn="ctr" rtl="0">
              <a:lnSpc>
                <a:spcPct val="100000"/>
              </a:lnSpc>
              <a:spcBef>
                <a:spcPts val="0"/>
              </a:spcBef>
              <a:spcAft>
                <a:spcPts val="0"/>
              </a:spcAft>
              <a:buSzPct val="100000"/>
              <a:buNone/>
              <a:defRPr sz="2400"/>
            </a:lvl2pPr>
            <a:lvl3pPr lvl="2" algn="ctr" rtl="0">
              <a:lnSpc>
                <a:spcPct val="100000"/>
              </a:lnSpc>
              <a:spcBef>
                <a:spcPts val="0"/>
              </a:spcBef>
              <a:spcAft>
                <a:spcPts val="0"/>
              </a:spcAft>
              <a:buSzPct val="100000"/>
              <a:buNone/>
              <a:defRPr sz="2400"/>
            </a:lvl3pPr>
            <a:lvl4pPr lvl="3" algn="ctr" rtl="0">
              <a:lnSpc>
                <a:spcPct val="100000"/>
              </a:lnSpc>
              <a:spcBef>
                <a:spcPts val="0"/>
              </a:spcBef>
              <a:spcAft>
                <a:spcPts val="0"/>
              </a:spcAft>
              <a:buSzPct val="100000"/>
              <a:buNone/>
              <a:defRPr sz="2400"/>
            </a:lvl4pPr>
            <a:lvl5pPr lvl="4" algn="ctr" rtl="0">
              <a:lnSpc>
                <a:spcPct val="100000"/>
              </a:lnSpc>
              <a:spcBef>
                <a:spcPts val="0"/>
              </a:spcBef>
              <a:spcAft>
                <a:spcPts val="0"/>
              </a:spcAft>
              <a:buSzPct val="100000"/>
              <a:buNone/>
              <a:defRPr sz="2400"/>
            </a:lvl5pPr>
            <a:lvl6pPr lvl="5" algn="ctr" rtl="0">
              <a:lnSpc>
                <a:spcPct val="100000"/>
              </a:lnSpc>
              <a:spcBef>
                <a:spcPts val="0"/>
              </a:spcBef>
              <a:spcAft>
                <a:spcPts val="0"/>
              </a:spcAft>
              <a:buSzPct val="100000"/>
              <a:buNone/>
              <a:defRPr sz="2400"/>
            </a:lvl6pPr>
            <a:lvl7pPr lvl="6" algn="ctr" rtl="0">
              <a:lnSpc>
                <a:spcPct val="100000"/>
              </a:lnSpc>
              <a:spcBef>
                <a:spcPts val="0"/>
              </a:spcBef>
              <a:spcAft>
                <a:spcPts val="0"/>
              </a:spcAft>
              <a:buSzPct val="100000"/>
              <a:buNone/>
              <a:defRPr sz="2400"/>
            </a:lvl7pPr>
            <a:lvl8pPr lvl="7" algn="ctr" rtl="0">
              <a:lnSpc>
                <a:spcPct val="100000"/>
              </a:lnSpc>
              <a:spcBef>
                <a:spcPts val="0"/>
              </a:spcBef>
              <a:spcAft>
                <a:spcPts val="0"/>
              </a:spcAft>
              <a:buSzPct val="100000"/>
              <a:buNone/>
              <a:defRPr sz="2400"/>
            </a:lvl8pPr>
            <a:lvl9pPr lvl="8" algn="ctr" rtl="0">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rtl="0">
              <a:spcBef>
                <a:spcPts val="0"/>
              </a:spcBef>
              <a:buClr>
                <a:schemeClr val="accent3"/>
              </a:buClr>
              <a:buSzPct val="100000"/>
              <a:defRPr sz="13000">
                <a:solidFill>
                  <a:schemeClr val="accent3"/>
                </a:solidFill>
              </a:defRPr>
            </a:lvl1pPr>
            <a:lvl2pPr lvl="1" algn="ctr" rtl="0">
              <a:spcBef>
                <a:spcPts val="0"/>
              </a:spcBef>
              <a:buClr>
                <a:schemeClr val="accent3"/>
              </a:buClr>
              <a:buSzPct val="100000"/>
              <a:defRPr sz="13000">
                <a:solidFill>
                  <a:schemeClr val="accent3"/>
                </a:solidFill>
              </a:defRPr>
            </a:lvl2pPr>
            <a:lvl3pPr lvl="2" algn="ctr" rtl="0">
              <a:spcBef>
                <a:spcPts val="0"/>
              </a:spcBef>
              <a:buClr>
                <a:schemeClr val="accent3"/>
              </a:buClr>
              <a:buSzPct val="100000"/>
              <a:defRPr sz="13000">
                <a:solidFill>
                  <a:schemeClr val="accent3"/>
                </a:solidFill>
              </a:defRPr>
            </a:lvl3pPr>
            <a:lvl4pPr lvl="3" algn="ctr" rtl="0">
              <a:spcBef>
                <a:spcPts val="0"/>
              </a:spcBef>
              <a:buClr>
                <a:schemeClr val="accent3"/>
              </a:buClr>
              <a:buSzPct val="100000"/>
              <a:defRPr sz="13000">
                <a:solidFill>
                  <a:schemeClr val="accent3"/>
                </a:solidFill>
              </a:defRPr>
            </a:lvl4pPr>
            <a:lvl5pPr lvl="4" algn="ctr" rtl="0">
              <a:spcBef>
                <a:spcPts val="0"/>
              </a:spcBef>
              <a:buClr>
                <a:schemeClr val="accent3"/>
              </a:buClr>
              <a:buSzPct val="100000"/>
              <a:defRPr sz="13000">
                <a:solidFill>
                  <a:schemeClr val="accent3"/>
                </a:solidFill>
              </a:defRPr>
            </a:lvl5pPr>
            <a:lvl6pPr lvl="5" algn="ctr" rtl="0">
              <a:spcBef>
                <a:spcPts val="0"/>
              </a:spcBef>
              <a:buClr>
                <a:schemeClr val="accent3"/>
              </a:buClr>
              <a:buSzPct val="100000"/>
              <a:defRPr sz="13000">
                <a:solidFill>
                  <a:schemeClr val="accent3"/>
                </a:solidFill>
              </a:defRPr>
            </a:lvl6pPr>
            <a:lvl7pPr lvl="6" algn="ctr" rtl="0">
              <a:spcBef>
                <a:spcPts val="0"/>
              </a:spcBef>
              <a:buClr>
                <a:schemeClr val="accent3"/>
              </a:buClr>
              <a:buSzPct val="100000"/>
              <a:defRPr sz="13000">
                <a:solidFill>
                  <a:schemeClr val="accent3"/>
                </a:solidFill>
              </a:defRPr>
            </a:lvl7pPr>
            <a:lvl8pPr lvl="7" algn="ctr" rtl="0">
              <a:spcBef>
                <a:spcPts val="0"/>
              </a:spcBef>
              <a:buClr>
                <a:schemeClr val="accent3"/>
              </a:buClr>
              <a:buSzPct val="100000"/>
              <a:defRPr sz="13000">
                <a:solidFill>
                  <a:schemeClr val="accent3"/>
                </a:solidFill>
              </a:defRPr>
            </a:lvl8pPr>
            <a:lvl9pPr lvl="8" algn="ctr" rtl="0">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rtl="0">
              <a:spcBef>
                <a:spcPts val="0"/>
              </a:spcBef>
              <a:buClr>
                <a:schemeClr val="dk2"/>
              </a:buClr>
              <a:buSzPct val="100000"/>
              <a:defRPr sz="5400" b="0">
                <a:solidFill>
                  <a:schemeClr val="dk2"/>
                </a:solidFill>
              </a:defRPr>
            </a:lvl1pPr>
            <a:lvl2pPr lvl="1" rtl="0">
              <a:spcBef>
                <a:spcPts val="0"/>
              </a:spcBef>
              <a:buClr>
                <a:schemeClr val="dk2"/>
              </a:buClr>
              <a:buSzPct val="100000"/>
              <a:defRPr sz="5400" b="0">
                <a:solidFill>
                  <a:schemeClr val="dk2"/>
                </a:solidFill>
              </a:defRPr>
            </a:lvl2pPr>
            <a:lvl3pPr lvl="2" rtl="0">
              <a:spcBef>
                <a:spcPts val="0"/>
              </a:spcBef>
              <a:buClr>
                <a:schemeClr val="dk2"/>
              </a:buClr>
              <a:buSzPct val="100000"/>
              <a:defRPr sz="5400" b="0">
                <a:solidFill>
                  <a:schemeClr val="dk2"/>
                </a:solidFill>
              </a:defRPr>
            </a:lvl3pPr>
            <a:lvl4pPr lvl="3" rtl="0">
              <a:spcBef>
                <a:spcPts val="0"/>
              </a:spcBef>
              <a:buClr>
                <a:schemeClr val="dk2"/>
              </a:buClr>
              <a:buSzPct val="100000"/>
              <a:defRPr sz="5400" b="0">
                <a:solidFill>
                  <a:schemeClr val="dk2"/>
                </a:solidFill>
              </a:defRPr>
            </a:lvl4pPr>
            <a:lvl5pPr lvl="4" rtl="0">
              <a:spcBef>
                <a:spcPts val="0"/>
              </a:spcBef>
              <a:buClr>
                <a:schemeClr val="dk2"/>
              </a:buClr>
              <a:buSzPct val="100000"/>
              <a:defRPr sz="5400" b="0">
                <a:solidFill>
                  <a:schemeClr val="dk2"/>
                </a:solidFill>
              </a:defRPr>
            </a:lvl5pPr>
            <a:lvl6pPr lvl="5" rtl="0">
              <a:spcBef>
                <a:spcPts val="0"/>
              </a:spcBef>
              <a:buClr>
                <a:schemeClr val="dk2"/>
              </a:buClr>
              <a:buSzPct val="100000"/>
              <a:defRPr sz="5400" b="0">
                <a:solidFill>
                  <a:schemeClr val="dk2"/>
                </a:solidFill>
              </a:defRPr>
            </a:lvl6pPr>
            <a:lvl7pPr lvl="6" rtl="0">
              <a:spcBef>
                <a:spcPts val="0"/>
              </a:spcBef>
              <a:buClr>
                <a:schemeClr val="dk2"/>
              </a:buClr>
              <a:buSzPct val="100000"/>
              <a:defRPr sz="5400" b="0">
                <a:solidFill>
                  <a:schemeClr val="dk2"/>
                </a:solidFill>
              </a:defRPr>
            </a:lvl7pPr>
            <a:lvl8pPr lvl="7" rtl="0">
              <a:spcBef>
                <a:spcPts val="0"/>
              </a:spcBef>
              <a:buClr>
                <a:schemeClr val="dk2"/>
              </a:buClr>
              <a:buSzPct val="100000"/>
              <a:defRPr sz="5400" b="0">
                <a:solidFill>
                  <a:schemeClr val="dk2"/>
                </a:solidFill>
              </a:defRPr>
            </a:lvl8pPr>
            <a:lvl9pPr lvl="8" rtl="0">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rt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image.slidesharecdn.com/networktopology-121207052702-phpapp01/95/network-topology-and-devices-17-638.jpg?cb=1354858147"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youtube.com/v/l1prct6Xxz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slideshare.net/knx007/network-topology-and-devices" TargetMode="External"/><Relationship Id="rId7" Type="http://schemas.openxmlformats.org/officeDocument/2006/relationships/hyperlink" Target="http://searchnetworking.techtarget.com/definition/tree-networ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conceptdraw.com/diagram/example-of-bus-topology-in-real-life" TargetMode="External"/><Relationship Id="rId5" Type="http://schemas.openxmlformats.org/officeDocument/2006/relationships/hyperlink" Target="http://www.quintechelectronics.com/solutions/government-military/wireless-mesh-network/" TargetMode="External"/><Relationship Id="rId4" Type="http://schemas.openxmlformats.org/officeDocument/2006/relationships/hyperlink" Target="http://www.allaboutcircuits.com/news/military-tactics-and-the-future-of-mobile-communica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214062" y="1413514"/>
            <a:ext cx="7136700" cy="1022400"/>
          </a:xfrm>
          <a:prstGeom prst="rect">
            <a:avLst/>
          </a:prstGeom>
        </p:spPr>
        <p:txBody>
          <a:bodyPr lIns="91425" tIns="91425" rIns="91425" bIns="91425" anchor="b" anchorCtr="0">
            <a:noAutofit/>
          </a:bodyPr>
          <a:lstStyle/>
          <a:p>
            <a:pPr lvl="0">
              <a:spcBef>
                <a:spcPts val="0"/>
              </a:spcBef>
              <a:buNone/>
            </a:pPr>
            <a:endParaRPr/>
          </a:p>
          <a:p>
            <a:pPr lvl="0">
              <a:spcBef>
                <a:spcPts val="0"/>
              </a:spcBef>
              <a:buNone/>
            </a:pPr>
            <a:r>
              <a:rPr lang="en" sz="5000">
                <a:solidFill>
                  <a:srgbClr val="F3F3F3"/>
                </a:solidFill>
              </a:rPr>
              <a:t>What are the Tactical Applications of Topology in the United States Military?</a:t>
            </a:r>
            <a:r>
              <a:rPr lang="en">
                <a:solidFill>
                  <a:srgbClr val="F3F3F3"/>
                </a:solidFill>
              </a:rPr>
              <a:t> </a:t>
            </a:r>
          </a:p>
        </p:txBody>
      </p:sp>
      <p:sp>
        <p:nvSpPr>
          <p:cNvPr id="67" name="Shape 67"/>
          <p:cNvSpPr txBox="1">
            <a:spLocks noGrp="1"/>
          </p:cNvSpPr>
          <p:nvPr>
            <p:ph type="subTitle" idx="1"/>
          </p:nvPr>
        </p:nvSpPr>
        <p:spPr>
          <a:xfrm>
            <a:off x="2136750" y="2319289"/>
            <a:ext cx="4870500" cy="792600"/>
          </a:xfrm>
          <a:prstGeom prst="rect">
            <a:avLst/>
          </a:prstGeom>
        </p:spPr>
        <p:txBody>
          <a:bodyPr lIns="91425" tIns="91425" rIns="91425" bIns="91425" anchor="t" anchorCtr="0">
            <a:noAutofit/>
          </a:bodyPr>
          <a:lstStyle/>
          <a:p>
            <a:pPr lvl="0">
              <a:spcBef>
                <a:spcPts val="0"/>
              </a:spcBef>
              <a:buNone/>
            </a:pPr>
            <a:r>
              <a:rPr lang="en" sz="1800">
                <a:solidFill>
                  <a:srgbClr val="FFFFFF"/>
                </a:solidFill>
              </a:rPr>
              <a:t>By Amber Bustard and Casey Feinstein </a:t>
            </a:r>
          </a:p>
        </p:txBody>
      </p:sp>
      <p:pic>
        <p:nvPicPr>
          <p:cNvPr id="68" name="Shape 68"/>
          <p:cNvPicPr preferRelativeResize="0"/>
          <p:nvPr/>
        </p:nvPicPr>
        <p:blipFill>
          <a:blip r:embed="rId3">
            <a:alphaModFix/>
          </a:blip>
          <a:stretch>
            <a:fillRect/>
          </a:stretch>
        </p:blipFill>
        <p:spPr>
          <a:xfrm>
            <a:off x="2617925" y="2749501"/>
            <a:ext cx="3908149" cy="2324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Tree Topology</a:t>
            </a:r>
          </a:p>
        </p:txBody>
      </p:sp>
      <p:sp>
        <p:nvSpPr>
          <p:cNvPr id="131" name="Shape 131"/>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17500" rtl="0">
              <a:spcBef>
                <a:spcPts val="0"/>
              </a:spcBef>
              <a:buClr>
                <a:srgbClr val="FFFFFF"/>
              </a:buClr>
              <a:buSzPct val="100000"/>
            </a:pPr>
            <a:r>
              <a:rPr lang="en" sz="1400">
                <a:solidFill>
                  <a:srgbClr val="FFFFFF"/>
                </a:solidFill>
              </a:rPr>
              <a:t>In tree topology the central root node (the top level ofthe hierarchy) is connected to one or more other nodes that are one level lower in the hierarchy (i.e., the second level) with a point-to-point link between each of the second level nodes and the top level central rootnode</a:t>
            </a:r>
          </a:p>
          <a:p>
            <a:pPr marL="914400" lvl="1" indent="-228600" rtl="0">
              <a:spcBef>
                <a:spcPts val="0"/>
              </a:spcBef>
              <a:buClr>
                <a:srgbClr val="FFFFFF"/>
              </a:buClr>
            </a:pPr>
            <a:r>
              <a:rPr lang="en">
                <a:solidFill>
                  <a:srgbClr val="FFFFFF"/>
                </a:solidFill>
              </a:rPr>
              <a:t>Known as a combination of two or more star networks connected together </a:t>
            </a:r>
          </a:p>
          <a:p>
            <a:pPr lvl="0">
              <a:spcBef>
                <a:spcPts val="0"/>
              </a:spcBef>
              <a:buNone/>
            </a:pPr>
            <a:endParaRPr/>
          </a:p>
        </p:txBody>
      </p:sp>
      <p:pic>
        <p:nvPicPr>
          <p:cNvPr id="132" name="Shape 132" descr="Image result for tree topology examples"/>
          <p:cNvPicPr preferRelativeResize="0"/>
          <p:nvPr/>
        </p:nvPicPr>
        <p:blipFill rotWithShape="1">
          <a:blip r:embed="rId3">
            <a:alphaModFix/>
          </a:blip>
          <a:srcRect b="12211"/>
          <a:stretch/>
        </p:blipFill>
        <p:spPr>
          <a:xfrm>
            <a:off x="2887575" y="2548800"/>
            <a:ext cx="3119000" cy="22086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1112350"/>
            <a:ext cx="8520600" cy="1094400"/>
          </a:xfrm>
          <a:prstGeom prst="rect">
            <a:avLst/>
          </a:prstGeom>
        </p:spPr>
        <p:txBody>
          <a:bodyPr lIns="91425" tIns="91425" rIns="91425" bIns="91425" anchor="t" anchorCtr="0">
            <a:noAutofit/>
          </a:bodyPr>
          <a:lstStyle/>
          <a:p>
            <a:pPr lvl="0" algn="ctr">
              <a:spcBef>
                <a:spcPts val="0"/>
              </a:spcBef>
              <a:buNone/>
            </a:pPr>
            <a:r>
              <a:rPr lang="en" sz="3800"/>
              <a:t>Advantages and Disadvantages of using these Topologies… </a:t>
            </a:r>
          </a:p>
        </p:txBody>
      </p:sp>
      <p:pic>
        <p:nvPicPr>
          <p:cNvPr id="138" name="Shape 138"/>
          <p:cNvPicPr preferRelativeResize="0"/>
          <p:nvPr/>
        </p:nvPicPr>
        <p:blipFill>
          <a:blip r:embed="rId3">
            <a:alphaModFix/>
          </a:blip>
          <a:stretch>
            <a:fillRect/>
          </a:stretch>
        </p:blipFill>
        <p:spPr>
          <a:xfrm>
            <a:off x="898425" y="2626650"/>
            <a:ext cx="3551765" cy="2213600"/>
          </a:xfrm>
          <a:prstGeom prst="rect">
            <a:avLst/>
          </a:prstGeom>
          <a:noFill/>
          <a:ln>
            <a:noFill/>
          </a:ln>
        </p:spPr>
      </p:pic>
      <p:pic>
        <p:nvPicPr>
          <p:cNvPr id="139" name="Shape 139"/>
          <p:cNvPicPr preferRelativeResize="0"/>
          <p:nvPr/>
        </p:nvPicPr>
        <p:blipFill rotWithShape="1">
          <a:blip r:embed="rId4">
            <a:alphaModFix/>
          </a:blip>
          <a:srcRect l="2188" r="22351"/>
          <a:stretch/>
        </p:blipFill>
        <p:spPr>
          <a:xfrm>
            <a:off x="4968525" y="2626650"/>
            <a:ext cx="3551775" cy="2490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58425"/>
            <a:ext cx="8520600" cy="707400"/>
          </a:xfrm>
          <a:prstGeom prst="rect">
            <a:avLst/>
          </a:prstGeom>
        </p:spPr>
        <p:txBody>
          <a:bodyPr lIns="91425" tIns="91425" rIns="91425" bIns="91425" anchor="t" anchorCtr="0">
            <a:noAutofit/>
          </a:bodyPr>
          <a:lstStyle/>
          <a:p>
            <a:pPr lvl="0">
              <a:spcBef>
                <a:spcPts val="0"/>
              </a:spcBef>
              <a:buNone/>
            </a:pPr>
            <a:r>
              <a:rPr lang="en">
                <a:solidFill>
                  <a:srgbClr val="FF9900"/>
                </a:solidFill>
              </a:rPr>
              <a:t>Advantages of the 4 Most Common Topologies</a:t>
            </a:r>
            <a:r>
              <a:rPr lang="en">
                <a:solidFill>
                  <a:srgbClr val="F3F3F3"/>
                </a:solidFill>
              </a:rPr>
              <a:t>  </a:t>
            </a:r>
          </a:p>
        </p:txBody>
      </p:sp>
      <p:sp>
        <p:nvSpPr>
          <p:cNvPr id="145" name="Shape 145"/>
          <p:cNvSpPr txBox="1">
            <a:spLocks noGrp="1"/>
          </p:cNvSpPr>
          <p:nvPr>
            <p:ph type="body" idx="1"/>
          </p:nvPr>
        </p:nvSpPr>
        <p:spPr>
          <a:xfrm>
            <a:off x="311700" y="1091375"/>
            <a:ext cx="8520600" cy="3900600"/>
          </a:xfrm>
          <a:prstGeom prst="rect">
            <a:avLst/>
          </a:prstGeom>
        </p:spPr>
        <p:txBody>
          <a:bodyPr lIns="91425" tIns="91425" rIns="91425" bIns="91425" anchor="t" anchorCtr="0">
            <a:noAutofit/>
          </a:bodyPr>
          <a:lstStyle/>
          <a:p>
            <a:pPr marL="457200" lvl="0" indent="-317500" rtl="0">
              <a:lnSpc>
                <a:spcPct val="138000"/>
              </a:lnSpc>
              <a:spcBef>
                <a:spcPts val="0"/>
              </a:spcBef>
              <a:spcAft>
                <a:spcPts val="0"/>
              </a:spcAft>
              <a:buClr>
                <a:srgbClr val="F3F3F3"/>
              </a:buClr>
              <a:buSzPct val="100000"/>
              <a:buAutoNum type="arabicParenR"/>
            </a:pPr>
            <a:r>
              <a:rPr lang="en" sz="1400">
                <a:solidFill>
                  <a:srgbClr val="F3F3F3"/>
                </a:solidFill>
              </a:rPr>
              <a:t>BUS TOPOLOGY</a:t>
            </a:r>
          </a:p>
          <a:p>
            <a:pPr marL="914400" lvl="1" indent="-228600" rtl="0">
              <a:lnSpc>
                <a:spcPct val="138000"/>
              </a:lnSpc>
              <a:spcBef>
                <a:spcPts val="0"/>
              </a:spcBef>
              <a:spcAft>
                <a:spcPts val="0"/>
              </a:spcAft>
              <a:buClr>
                <a:srgbClr val="F3F3F3"/>
              </a:buClr>
              <a:buAutoNum type="alphaLcParenR"/>
            </a:pPr>
            <a:r>
              <a:rPr lang="en">
                <a:solidFill>
                  <a:srgbClr val="F3F3F3"/>
                </a:solidFill>
              </a:rPr>
              <a:t>Easy to connect a computer or peripheral </a:t>
            </a:r>
          </a:p>
          <a:p>
            <a:pPr marL="914400" lvl="1" indent="-228600" rtl="0">
              <a:lnSpc>
                <a:spcPct val="138000"/>
              </a:lnSpc>
              <a:spcBef>
                <a:spcPts val="0"/>
              </a:spcBef>
              <a:spcAft>
                <a:spcPts val="0"/>
              </a:spcAft>
              <a:buClr>
                <a:srgbClr val="F3F3F3"/>
              </a:buClr>
              <a:buAutoNum type="alphaLcParenR"/>
            </a:pPr>
            <a:r>
              <a:rPr lang="en">
                <a:solidFill>
                  <a:srgbClr val="F3F3F3"/>
                </a:solidFill>
              </a:rPr>
              <a:t>Requires less cables than any other topologies.</a:t>
            </a:r>
          </a:p>
          <a:p>
            <a:pPr marL="914400" lvl="1" indent="-228600" rtl="0">
              <a:lnSpc>
                <a:spcPct val="138000"/>
              </a:lnSpc>
              <a:spcBef>
                <a:spcPts val="0"/>
              </a:spcBef>
              <a:spcAft>
                <a:spcPts val="0"/>
              </a:spcAft>
              <a:buClr>
                <a:srgbClr val="F3F3F3"/>
              </a:buClr>
              <a:buAutoNum type="alphaLcParenR"/>
            </a:pPr>
            <a:r>
              <a:rPr lang="en">
                <a:solidFill>
                  <a:srgbClr val="F3F3F3"/>
                </a:solidFill>
              </a:rPr>
              <a:t>Doesn’t requires any specialized network equipment.</a:t>
            </a:r>
          </a:p>
          <a:p>
            <a:pPr marL="457200" lvl="0" indent="-317500" rtl="0">
              <a:lnSpc>
                <a:spcPct val="138000"/>
              </a:lnSpc>
              <a:spcBef>
                <a:spcPts val="0"/>
              </a:spcBef>
              <a:spcAft>
                <a:spcPts val="0"/>
              </a:spcAft>
              <a:buClr>
                <a:srgbClr val="F3F3F3"/>
              </a:buClr>
              <a:buSzPct val="100000"/>
              <a:buAutoNum type="arabicParenR"/>
            </a:pPr>
            <a:r>
              <a:rPr lang="en" sz="1400">
                <a:solidFill>
                  <a:srgbClr val="F3F3F3"/>
                </a:solidFill>
              </a:rPr>
              <a:t>  RING TOPOLOGY</a:t>
            </a:r>
          </a:p>
          <a:p>
            <a:pPr marL="914400" lvl="1" indent="-228600" rtl="0">
              <a:lnSpc>
                <a:spcPct val="138000"/>
              </a:lnSpc>
              <a:spcBef>
                <a:spcPts val="0"/>
              </a:spcBef>
              <a:spcAft>
                <a:spcPts val="0"/>
              </a:spcAft>
              <a:buClr>
                <a:srgbClr val="F3F3F3"/>
              </a:buClr>
              <a:buAutoNum type="alphaLcParenR"/>
            </a:pPr>
            <a:r>
              <a:rPr lang="en">
                <a:solidFill>
                  <a:srgbClr val="F3F3F3"/>
                </a:solidFill>
              </a:rPr>
              <a:t>Cable faults are easily located making trouble shooting easier</a:t>
            </a:r>
          </a:p>
          <a:p>
            <a:pPr marL="914400" lvl="1" indent="-228600" rtl="0">
              <a:lnSpc>
                <a:spcPct val="138000"/>
              </a:lnSpc>
              <a:spcBef>
                <a:spcPts val="0"/>
              </a:spcBef>
              <a:spcAft>
                <a:spcPts val="0"/>
              </a:spcAft>
              <a:buClr>
                <a:srgbClr val="F3F3F3"/>
              </a:buClr>
              <a:buAutoNum type="alphaLcParenR"/>
            </a:pPr>
            <a:r>
              <a:rPr lang="en">
                <a:solidFill>
                  <a:srgbClr val="F3F3F3"/>
                </a:solidFill>
              </a:rPr>
              <a:t> Ring networks are moderately easily to install.</a:t>
            </a:r>
          </a:p>
          <a:p>
            <a:pPr marL="457200" lvl="0" indent="-317500" rtl="0">
              <a:lnSpc>
                <a:spcPct val="138000"/>
              </a:lnSpc>
              <a:spcBef>
                <a:spcPts val="0"/>
              </a:spcBef>
              <a:spcAft>
                <a:spcPts val="0"/>
              </a:spcAft>
              <a:buClr>
                <a:srgbClr val="F3F3F3"/>
              </a:buClr>
              <a:buSzPct val="100000"/>
              <a:buAutoNum type="arabicParenR"/>
            </a:pPr>
            <a:r>
              <a:rPr lang="en" sz="1400">
                <a:solidFill>
                  <a:srgbClr val="F3F3F3"/>
                </a:solidFill>
              </a:rPr>
              <a:t>MESH TOPOLOGY</a:t>
            </a:r>
          </a:p>
          <a:p>
            <a:pPr marL="914400" lvl="1" indent="-228600" rtl="0">
              <a:lnSpc>
                <a:spcPct val="138000"/>
              </a:lnSpc>
              <a:spcBef>
                <a:spcPts val="0"/>
              </a:spcBef>
              <a:spcAft>
                <a:spcPts val="0"/>
              </a:spcAft>
              <a:buClr>
                <a:srgbClr val="F3F3F3"/>
              </a:buClr>
              <a:buAutoNum type="alphaLcParenR"/>
            </a:pPr>
            <a:r>
              <a:rPr lang="en">
                <a:solidFill>
                  <a:srgbClr val="F3F3F3"/>
                </a:solidFill>
              </a:rPr>
              <a:t>Provides redundant path between the devices</a:t>
            </a:r>
          </a:p>
          <a:p>
            <a:pPr marL="914400" lvl="1" indent="-228600" rtl="0">
              <a:lnSpc>
                <a:spcPct val="138000"/>
              </a:lnSpc>
              <a:spcBef>
                <a:spcPts val="0"/>
              </a:spcBef>
              <a:spcAft>
                <a:spcPts val="0"/>
              </a:spcAft>
              <a:buClr>
                <a:srgbClr val="F3F3F3"/>
              </a:buClr>
              <a:buAutoNum type="alphaLcParenR"/>
            </a:pPr>
            <a:r>
              <a:rPr lang="en">
                <a:solidFill>
                  <a:srgbClr val="F3F3F3"/>
                </a:solidFill>
              </a:rPr>
              <a:t>Network can be expanded without any inconvenience to current user.</a:t>
            </a:r>
            <a:r>
              <a:rPr lang="en" u="sng">
                <a:solidFill>
                  <a:srgbClr val="F3F3F3"/>
                </a:solidFill>
                <a:hlinkClick r:id="rId3"/>
              </a:rPr>
              <a:t>17.</a:t>
            </a:r>
          </a:p>
          <a:p>
            <a:pPr marL="457200" lvl="0" indent="-317500" rtl="0">
              <a:lnSpc>
                <a:spcPct val="138000"/>
              </a:lnSpc>
              <a:spcBef>
                <a:spcPts val="0"/>
              </a:spcBef>
              <a:spcAft>
                <a:spcPts val="0"/>
              </a:spcAft>
              <a:buClr>
                <a:srgbClr val="F3F3F3"/>
              </a:buClr>
              <a:buSzPct val="100000"/>
              <a:buAutoNum type="arabicParenR"/>
            </a:pPr>
            <a:r>
              <a:rPr lang="en" sz="1400" u="sng">
                <a:solidFill>
                  <a:srgbClr val="F3F3F3"/>
                </a:solidFill>
              </a:rPr>
              <a:t> </a:t>
            </a:r>
            <a:r>
              <a:rPr lang="en" sz="1400">
                <a:solidFill>
                  <a:srgbClr val="F3F3F3"/>
                </a:solidFill>
              </a:rPr>
              <a:t>STAR TOPOLOGY </a:t>
            </a:r>
          </a:p>
          <a:p>
            <a:pPr marL="914400" lvl="1" indent="-228600" rtl="0">
              <a:lnSpc>
                <a:spcPct val="138000"/>
              </a:lnSpc>
              <a:spcBef>
                <a:spcPts val="0"/>
              </a:spcBef>
              <a:spcAft>
                <a:spcPts val="0"/>
              </a:spcAft>
              <a:buClr>
                <a:srgbClr val="F3F3F3"/>
              </a:buClr>
              <a:buAutoNum type="alphaLcParenR"/>
            </a:pPr>
            <a:r>
              <a:rPr lang="en">
                <a:solidFill>
                  <a:srgbClr val="F3F3F3"/>
                </a:solidFill>
              </a:rPr>
              <a:t>Easy to install and wire.</a:t>
            </a:r>
          </a:p>
          <a:p>
            <a:pPr marL="914400" lvl="1" indent="-228600" rtl="0">
              <a:lnSpc>
                <a:spcPct val="138000"/>
              </a:lnSpc>
              <a:spcBef>
                <a:spcPts val="0"/>
              </a:spcBef>
              <a:spcAft>
                <a:spcPts val="0"/>
              </a:spcAft>
              <a:buClr>
                <a:srgbClr val="F3F3F3"/>
              </a:buClr>
              <a:buAutoNum type="alphaLcParenR"/>
            </a:pPr>
            <a:r>
              <a:rPr lang="en">
                <a:solidFill>
                  <a:srgbClr val="F3F3F3"/>
                </a:solidFill>
              </a:rPr>
              <a:t> Easy to detect faults and remove parts. </a:t>
            </a:r>
          </a:p>
        </p:txBody>
      </p:sp>
      <p:pic>
        <p:nvPicPr>
          <p:cNvPr id="146" name="Shape 146"/>
          <p:cNvPicPr preferRelativeResize="0"/>
          <p:nvPr/>
        </p:nvPicPr>
        <p:blipFill>
          <a:blip r:embed="rId4">
            <a:alphaModFix/>
          </a:blip>
          <a:stretch>
            <a:fillRect/>
          </a:stretch>
        </p:blipFill>
        <p:spPr>
          <a:xfrm>
            <a:off x="6461425" y="1020550"/>
            <a:ext cx="2682574" cy="26825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Disadvantages of the 4 Most Common Topologies</a:t>
            </a:r>
          </a:p>
        </p:txBody>
      </p:sp>
      <p:sp>
        <p:nvSpPr>
          <p:cNvPr id="152" name="Shape 152"/>
          <p:cNvSpPr txBox="1">
            <a:spLocks noGrp="1"/>
          </p:cNvSpPr>
          <p:nvPr>
            <p:ph type="body" idx="1"/>
          </p:nvPr>
        </p:nvSpPr>
        <p:spPr>
          <a:xfrm>
            <a:off x="311700" y="1152475"/>
            <a:ext cx="8520600" cy="3302700"/>
          </a:xfrm>
          <a:prstGeom prst="rect">
            <a:avLst/>
          </a:prstGeom>
        </p:spPr>
        <p:txBody>
          <a:bodyPr lIns="91425" tIns="91425" rIns="91425" bIns="91425" anchor="t" anchorCtr="0">
            <a:noAutofit/>
          </a:bodyPr>
          <a:lstStyle/>
          <a:p>
            <a:pPr marL="457200" lvl="0" indent="-317500" rtl="0">
              <a:lnSpc>
                <a:spcPct val="138000"/>
              </a:lnSpc>
              <a:spcBef>
                <a:spcPts val="0"/>
              </a:spcBef>
              <a:spcAft>
                <a:spcPts val="0"/>
              </a:spcAft>
              <a:buClr>
                <a:srgbClr val="FFFFFF"/>
              </a:buClr>
              <a:buSzPct val="100000"/>
              <a:buAutoNum type="arabicPeriod"/>
            </a:pPr>
            <a:r>
              <a:rPr lang="en" sz="1400">
                <a:solidFill>
                  <a:srgbClr val="FFFFFF"/>
                </a:solidFill>
              </a:rPr>
              <a:t>BUS TOPOLOGY </a:t>
            </a:r>
          </a:p>
          <a:p>
            <a:pPr marL="914400" lvl="1" indent="-228600" rtl="0">
              <a:lnSpc>
                <a:spcPct val="138000"/>
              </a:lnSpc>
              <a:spcBef>
                <a:spcPts val="0"/>
              </a:spcBef>
              <a:spcAft>
                <a:spcPts val="0"/>
              </a:spcAft>
              <a:buClr>
                <a:srgbClr val="FFFFFF"/>
              </a:buClr>
              <a:buAutoNum type="alphaLcPeriod"/>
            </a:pPr>
            <a:r>
              <a:rPr lang="en">
                <a:solidFill>
                  <a:srgbClr val="FFFFFF"/>
                </a:solidFill>
              </a:rPr>
              <a:t>Difficult to troubleshoot</a:t>
            </a:r>
          </a:p>
          <a:p>
            <a:pPr marL="914400" lvl="1" indent="-228600" rtl="0">
              <a:lnSpc>
                <a:spcPct val="138000"/>
              </a:lnSpc>
              <a:spcBef>
                <a:spcPts val="0"/>
              </a:spcBef>
              <a:spcAft>
                <a:spcPts val="0"/>
              </a:spcAft>
              <a:buClr>
                <a:srgbClr val="FFFFFF"/>
              </a:buClr>
              <a:buAutoNum type="alphaLcPeriod"/>
            </a:pPr>
            <a:r>
              <a:rPr lang="en">
                <a:solidFill>
                  <a:srgbClr val="FFFFFF"/>
                </a:solidFill>
              </a:rPr>
              <a:t> Network is disrupted  when more computers are added to it.</a:t>
            </a:r>
          </a:p>
          <a:p>
            <a:pPr marL="914400" lvl="1" indent="-228600" rtl="0">
              <a:lnSpc>
                <a:spcPct val="138000"/>
              </a:lnSpc>
              <a:spcBef>
                <a:spcPts val="0"/>
              </a:spcBef>
              <a:spcAft>
                <a:spcPts val="0"/>
              </a:spcAft>
              <a:buClr>
                <a:srgbClr val="FFFFFF"/>
              </a:buClr>
              <a:buAutoNum type="alphaLcPeriod"/>
            </a:pPr>
            <a:r>
              <a:rPr lang="en">
                <a:solidFill>
                  <a:srgbClr val="FFFFFF"/>
                </a:solidFill>
              </a:rPr>
              <a:t>A break in the cable will prevent all systems from accessing the network.</a:t>
            </a:r>
          </a:p>
          <a:p>
            <a:pPr marL="457200" lvl="0" indent="-317500" rtl="0">
              <a:lnSpc>
                <a:spcPct val="138000"/>
              </a:lnSpc>
              <a:spcBef>
                <a:spcPts val="0"/>
              </a:spcBef>
              <a:spcAft>
                <a:spcPts val="0"/>
              </a:spcAft>
              <a:buClr>
                <a:srgbClr val="FFFFFF"/>
              </a:buClr>
              <a:buSzPct val="100000"/>
              <a:buAutoNum type="arabicPeriod"/>
            </a:pPr>
            <a:r>
              <a:rPr lang="en" sz="1400">
                <a:solidFill>
                  <a:srgbClr val="FFFFFF"/>
                </a:solidFill>
              </a:rPr>
              <a:t>RING TOPOLOGY</a:t>
            </a:r>
          </a:p>
          <a:p>
            <a:pPr marL="914400" lvl="1" indent="-228600" rtl="0">
              <a:lnSpc>
                <a:spcPct val="138000"/>
              </a:lnSpc>
              <a:spcBef>
                <a:spcPts val="0"/>
              </a:spcBef>
              <a:spcAft>
                <a:spcPts val="0"/>
              </a:spcAft>
              <a:buClr>
                <a:srgbClr val="FFFFFF"/>
              </a:buClr>
              <a:buAutoNum type="alphaLcPeriod"/>
            </a:pPr>
            <a:r>
              <a:rPr lang="en">
                <a:solidFill>
                  <a:srgbClr val="FFFFFF"/>
                </a:solidFill>
              </a:rPr>
              <a:t>Expansion to the network can cause network disruption</a:t>
            </a:r>
          </a:p>
          <a:p>
            <a:pPr marL="914400" lvl="1" indent="-228600">
              <a:lnSpc>
                <a:spcPct val="138000"/>
              </a:lnSpc>
              <a:spcBef>
                <a:spcPts val="0"/>
              </a:spcBef>
              <a:spcAft>
                <a:spcPts val="0"/>
              </a:spcAft>
              <a:buClr>
                <a:srgbClr val="FFFFFF"/>
              </a:buClr>
              <a:buAutoNum type="alphaLcPeriod"/>
            </a:pPr>
            <a:r>
              <a:rPr lang="en">
                <a:solidFill>
                  <a:srgbClr val="FFFFFF"/>
                </a:solidFill>
              </a:rPr>
              <a:t>A single break in the cable can disrupt the entire network</a:t>
            </a:r>
          </a:p>
          <a:p>
            <a:pPr marL="457200" lvl="0" indent="-317500" rtl="0">
              <a:lnSpc>
                <a:spcPct val="138000"/>
              </a:lnSpc>
              <a:spcBef>
                <a:spcPts val="0"/>
              </a:spcBef>
              <a:spcAft>
                <a:spcPts val="0"/>
              </a:spcAft>
              <a:buClr>
                <a:srgbClr val="FFFFFF"/>
              </a:buClr>
              <a:buSzPct val="100000"/>
              <a:buAutoNum type="arabicPeriod"/>
            </a:pPr>
            <a:r>
              <a:rPr lang="en" sz="1400">
                <a:solidFill>
                  <a:srgbClr val="FFFFFF"/>
                </a:solidFill>
              </a:rPr>
              <a:t>MESH TOPOLOGY</a:t>
            </a:r>
          </a:p>
          <a:p>
            <a:pPr marL="914400" lvl="1" indent="-228600">
              <a:lnSpc>
                <a:spcPct val="138000"/>
              </a:lnSpc>
              <a:spcBef>
                <a:spcPts val="0"/>
              </a:spcBef>
              <a:spcAft>
                <a:spcPts val="0"/>
              </a:spcAft>
              <a:buClr>
                <a:srgbClr val="FFFFFF"/>
              </a:buClr>
              <a:buAutoNum type="alphaLcPeriod"/>
            </a:pPr>
            <a:r>
              <a:rPr lang="en">
                <a:solidFill>
                  <a:srgbClr val="FFFFFF"/>
                </a:solidFill>
              </a:rPr>
              <a:t> Requires more cables than any other topology (Too bad the military uses wireless...</a:t>
            </a:r>
          </a:p>
          <a:p>
            <a:pPr marL="457200" lvl="0" indent="-317500" rtl="0">
              <a:lnSpc>
                <a:spcPct val="138000"/>
              </a:lnSpc>
              <a:spcBef>
                <a:spcPts val="0"/>
              </a:spcBef>
              <a:spcAft>
                <a:spcPts val="800"/>
              </a:spcAft>
              <a:buClr>
                <a:srgbClr val="FFFFFF"/>
              </a:buClr>
              <a:buSzPct val="100000"/>
              <a:buAutoNum type="arabicPeriod"/>
            </a:pPr>
            <a:r>
              <a:rPr lang="en" sz="1400">
                <a:solidFill>
                  <a:srgbClr val="FFFFFF"/>
                </a:solidFill>
              </a:rPr>
              <a:t>STAR TOPOLOGY</a:t>
            </a:r>
          </a:p>
          <a:p>
            <a:pPr marL="914400" lvl="1" indent="-228600" rtl="0">
              <a:lnSpc>
                <a:spcPct val="138000"/>
              </a:lnSpc>
              <a:spcBef>
                <a:spcPts val="0"/>
              </a:spcBef>
              <a:spcAft>
                <a:spcPts val="800"/>
              </a:spcAft>
              <a:buClr>
                <a:srgbClr val="FFFFFF"/>
              </a:buClr>
              <a:buAutoNum type="alphaLcPeriod"/>
            </a:pPr>
            <a:r>
              <a:rPr lang="en">
                <a:solidFill>
                  <a:srgbClr val="FFFFFF"/>
                </a:solidFill>
              </a:rPr>
              <a:t> Requires more cable length.</a:t>
            </a:r>
          </a:p>
          <a:p>
            <a:pPr marL="914400" lvl="1" indent="-228600" rtl="0">
              <a:lnSpc>
                <a:spcPct val="138000"/>
              </a:lnSpc>
              <a:spcBef>
                <a:spcPts val="0"/>
              </a:spcBef>
              <a:spcAft>
                <a:spcPts val="800"/>
              </a:spcAft>
              <a:buClr>
                <a:srgbClr val="FFFFFF"/>
              </a:buClr>
              <a:buAutoNum type="alphaLcPeriod"/>
            </a:pPr>
            <a:r>
              <a:rPr lang="en">
                <a:solidFill>
                  <a:srgbClr val="FFFFFF"/>
                </a:solidFill>
              </a:rPr>
              <a:t> If the hub or concentrator fails nodes attached are disabled</a:t>
            </a:r>
          </a:p>
          <a:p>
            <a:pPr marL="0" lvl="0" indent="0">
              <a:lnSpc>
                <a:spcPct val="138000"/>
              </a:lnSpc>
              <a:spcBef>
                <a:spcPts val="0"/>
              </a:spcBef>
              <a:spcAft>
                <a:spcPts val="800"/>
              </a:spcAft>
              <a:buNone/>
            </a:pPr>
            <a:endParaRPr sz="1200">
              <a:solidFill>
                <a:schemeClr val="dk1"/>
              </a:solidFill>
              <a:latin typeface="Times New Roman"/>
              <a:ea typeface="Times New Roman"/>
              <a:cs typeface="Times New Roman"/>
              <a:sym typeface="Times New Roman"/>
            </a:endParaRPr>
          </a:p>
          <a:p>
            <a:pPr lv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lvl="0">
              <a:spcBef>
                <a:spcPts val="0"/>
              </a:spcBef>
              <a:buNone/>
            </a:pPr>
            <a:endParaRPr/>
          </a:p>
        </p:txBody>
      </p:sp>
      <p:pic>
        <p:nvPicPr>
          <p:cNvPr id="153" name="Shape 153" descr="Image result for disadvantages"/>
          <p:cNvPicPr preferRelativeResize="0"/>
          <p:nvPr/>
        </p:nvPicPr>
        <p:blipFill>
          <a:blip r:embed="rId3">
            <a:alphaModFix/>
          </a:blip>
          <a:stretch>
            <a:fillRect/>
          </a:stretch>
        </p:blipFill>
        <p:spPr>
          <a:xfrm>
            <a:off x="6551049" y="1152475"/>
            <a:ext cx="2091399" cy="2442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So… How does any of this relate to the military???</a:t>
            </a:r>
          </a:p>
        </p:txBody>
      </p:sp>
      <p:sp>
        <p:nvSpPr>
          <p:cNvPr id="159" name="Shape 15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317500" rtl="0">
              <a:spcBef>
                <a:spcPts val="0"/>
              </a:spcBef>
              <a:buClr>
                <a:srgbClr val="FFFFFF"/>
              </a:buClr>
              <a:buSzPct val="100000"/>
            </a:pPr>
            <a:r>
              <a:rPr lang="en" sz="1400">
                <a:solidFill>
                  <a:srgbClr val="FFFFFF"/>
                </a:solidFill>
              </a:rPr>
              <a:t>One of the keys to the success in our United States Military is communication… </a:t>
            </a:r>
          </a:p>
          <a:p>
            <a:pPr marL="457200" lvl="0" indent="-317500" rtl="0">
              <a:spcBef>
                <a:spcPts val="0"/>
              </a:spcBef>
              <a:buClr>
                <a:srgbClr val="FFFFFF"/>
              </a:buClr>
              <a:buSzPct val="100000"/>
            </a:pPr>
            <a:r>
              <a:rPr lang="en" sz="1400">
                <a:solidFill>
                  <a:srgbClr val="FFFFFF"/>
                </a:solidFill>
              </a:rPr>
              <a:t>How can one complete their individual mission while staying in contact with the rest of the group?</a:t>
            </a:r>
          </a:p>
          <a:p>
            <a:pPr marL="914400" lvl="1" indent="-228600" rtl="0">
              <a:spcBef>
                <a:spcPts val="0"/>
              </a:spcBef>
              <a:buClr>
                <a:srgbClr val="FFFFFF"/>
              </a:buClr>
            </a:pPr>
            <a:r>
              <a:rPr lang="en">
                <a:solidFill>
                  <a:srgbClr val="FFFFFF"/>
                </a:solidFill>
              </a:rPr>
              <a:t> Mobile Mesh Network Topology </a:t>
            </a:r>
          </a:p>
          <a:p>
            <a:pPr marL="1371600" lvl="2" indent="-228600" rtl="0">
              <a:spcBef>
                <a:spcPts val="0"/>
              </a:spcBef>
              <a:buClr>
                <a:srgbClr val="FFFFFF"/>
              </a:buClr>
            </a:pPr>
            <a:r>
              <a:rPr lang="en">
                <a:solidFill>
                  <a:srgbClr val="FFFFFF"/>
                </a:solidFill>
              </a:rPr>
              <a:t>Allows each radio to talk to any other radio station directly or through each other </a:t>
            </a:r>
          </a:p>
          <a:p>
            <a:pPr lvl="0" rtl="0">
              <a:spcBef>
                <a:spcPts val="0"/>
              </a:spcBef>
              <a:buNone/>
            </a:pPr>
            <a:endParaRPr/>
          </a:p>
        </p:txBody>
      </p:sp>
      <p:pic>
        <p:nvPicPr>
          <p:cNvPr id="160" name="Shape 160"/>
          <p:cNvPicPr preferRelativeResize="0"/>
          <p:nvPr/>
        </p:nvPicPr>
        <p:blipFill>
          <a:blip r:embed="rId3">
            <a:alphaModFix/>
          </a:blip>
          <a:stretch>
            <a:fillRect/>
          </a:stretch>
        </p:blipFill>
        <p:spPr>
          <a:xfrm>
            <a:off x="3166575" y="2724248"/>
            <a:ext cx="2475924" cy="2302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48475"/>
            <a:ext cx="8520600" cy="707400"/>
          </a:xfrm>
          <a:prstGeom prst="rect">
            <a:avLst/>
          </a:prstGeom>
        </p:spPr>
        <p:txBody>
          <a:bodyPr lIns="91425" tIns="91425" rIns="91425" bIns="91425" anchor="t" anchorCtr="0">
            <a:noAutofit/>
          </a:bodyPr>
          <a:lstStyle/>
          <a:p>
            <a:pPr lvl="0">
              <a:spcBef>
                <a:spcPts val="0"/>
              </a:spcBef>
              <a:buNone/>
            </a:pPr>
            <a:r>
              <a:rPr lang="en"/>
              <a:t>Mobile Mesh Networks  </a:t>
            </a:r>
          </a:p>
        </p:txBody>
      </p:sp>
      <p:sp>
        <p:nvSpPr>
          <p:cNvPr id="166" name="Shape 166"/>
          <p:cNvSpPr txBox="1">
            <a:spLocks noGrp="1"/>
          </p:cNvSpPr>
          <p:nvPr>
            <p:ph type="body" idx="1"/>
          </p:nvPr>
        </p:nvSpPr>
        <p:spPr>
          <a:xfrm>
            <a:off x="311700" y="956725"/>
            <a:ext cx="8520600" cy="4280100"/>
          </a:xfrm>
          <a:prstGeom prst="rect">
            <a:avLst/>
          </a:prstGeom>
        </p:spPr>
        <p:txBody>
          <a:bodyPr lIns="91425" tIns="91425" rIns="91425" bIns="91425" anchor="t" anchorCtr="0">
            <a:noAutofit/>
          </a:bodyPr>
          <a:lstStyle/>
          <a:p>
            <a:pPr marL="457200" marR="0" lvl="0" indent="-317500" algn="l" rtl="0">
              <a:lnSpc>
                <a:spcPct val="115000"/>
              </a:lnSpc>
              <a:spcBef>
                <a:spcPts val="0"/>
              </a:spcBef>
              <a:spcAft>
                <a:spcPts val="1600"/>
              </a:spcAft>
              <a:buClr>
                <a:srgbClr val="FFFFFF"/>
              </a:buClr>
              <a:buSzPct val="100000"/>
            </a:pPr>
            <a:r>
              <a:rPr lang="en" sz="1400" i="1">
                <a:solidFill>
                  <a:srgbClr val="FFFFFF"/>
                </a:solidFill>
              </a:rPr>
              <a:t>Due to the terrain being unpredictable an algorithm cannot be used to determine the best route to transmit the data among the soldiers so a </a:t>
            </a:r>
            <a:r>
              <a:rPr lang="en" sz="1400" b="1" i="1">
                <a:solidFill>
                  <a:srgbClr val="FFFFFF"/>
                </a:solidFill>
              </a:rPr>
              <a:t>“Relay” System</a:t>
            </a:r>
            <a:r>
              <a:rPr lang="en" sz="1400" i="1">
                <a:solidFill>
                  <a:srgbClr val="FFFFFF"/>
                </a:solidFill>
              </a:rPr>
              <a:t> is used </a:t>
            </a:r>
          </a:p>
          <a:p>
            <a:pPr marL="914400" lvl="1" indent="-228600" rtl="0">
              <a:spcBef>
                <a:spcPts val="0"/>
              </a:spcBef>
              <a:buClr>
                <a:srgbClr val="FFFFFF"/>
              </a:buClr>
            </a:pPr>
            <a:r>
              <a:rPr lang="en" i="1">
                <a:solidFill>
                  <a:srgbClr val="FFFFFF"/>
                </a:solidFill>
              </a:rPr>
              <a:t>The “Relay” System is when one device/person is chosen to become the one to receive the voice transmission from all senders, record it manually and then retransmits data to receiver</a:t>
            </a:r>
          </a:p>
          <a:p>
            <a:pPr marL="457200" lvl="0" indent="-317500" rtl="0">
              <a:lnSpc>
                <a:spcPct val="138000"/>
              </a:lnSpc>
              <a:spcBef>
                <a:spcPts val="0"/>
              </a:spcBef>
              <a:spcAft>
                <a:spcPts val="0"/>
              </a:spcAft>
              <a:buClr>
                <a:srgbClr val="FFFFFF"/>
              </a:buClr>
              <a:buSzPct val="100000"/>
            </a:pPr>
            <a:r>
              <a:rPr lang="en" sz="1400" i="1">
                <a:solidFill>
                  <a:srgbClr val="FFFFFF"/>
                </a:solidFill>
              </a:rPr>
              <a:t>In order  to accommodate the constant communications and data links</a:t>
            </a:r>
          </a:p>
          <a:p>
            <a:pPr marL="914400" lvl="1" indent="-228600" rtl="0">
              <a:spcBef>
                <a:spcPts val="0"/>
              </a:spcBef>
              <a:spcAft>
                <a:spcPts val="0"/>
              </a:spcAft>
              <a:buClr>
                <a:srgbClr val="FFFFFF"/>
              </a:buClr>
            </a:pPr>
            <a:r>
              <a:rPr lang="en" i="1">
                <a:solidFill>
                  <a:srgbClr val="FFFFFF"/>
                </a:solidFill>
              </a:rPr>
              <a:t>The wireless data network was developed which exhibits the characteristics of a true mesh topology</a:t>
            </a:r>
          </a:p>
          <a:p>
            <a:pPr marL="457200" lvl="0" indent="-317500" rtl="0">
              <a:spcBef>
                <a:spcPts val="0"/>
              </a:spcBef>
              <a:spcAft>
                <a:spcPts val="0"/>
              </a:spcAft>
              <a:buClr>
                <a:srgbClr val="FFFFFF"/>
              </a:buClr>
              <a:buSzPct val="100000"/>
            </a:pPr>
            <a:r>
              <a:rPr lang="en" sz="1400">
                <a:solidFill>
                  <a:srgbClr val="FFFFFF"/>
                </a:solidFill>
              </a:rPr>
              <a:t>Each device =node (transmits own data and forwards traffic unrelated to its own functions)</a:t>
            </a:r>
          </a:p>
          <a:p>
            <a:pPr marL="914400" lvl="1" indent="-317500" rtl="0">
              <a:spcBef>
                <a:spcPts val="0"/>
              </a:spcBef>
              <a:spcAft>
                <a:spcPts val="0"/>
              </a:spcAft>
              <a:buClr>
                <a:srgbClr val="FFFFFF"/>
              </a:buClr>
              <a:buSzPct val="100000"/>
            </a:pPr>
            <a:r>
              <a:rPr lang="en">
                <a:solidFill>
                  <a:srgbClr val="FFFFFF"/>
                </a:solidFill>
              </a:rPr>
              <a:t>Optimizes processes such as </a:t>
            </a:r>
          </a:p>
          <a:p>
            <a:pPr marL="1371600" lvl="2" indent="-317500" rtl="0">
              <a:spcBef>
                <a:spcPts val="0"/>
              </a:spcBef>
              <a:spcAft>
                <a:spcPts val="0"/>
              </a:spcAft>
              <a:buClr>
                <a:srgbClr val="FFFFFF"/>
              </a:buClr>
              <a:buSzPct val="100000"/>
            </a:pPr>
            <a:r>
              <a:rPr lang="en">
                <a:solidFill>
                  <a:srgbClr val="FFFFFF"/>
                </a:solidFill>
              </a:rPr>
              <a:t>movement of supplies to the battlefield,</a:t>
            </a:r>
          </a:p>
          <a:p>
            <a:pPr marL="1371600" lvl="2" indent="-317500" rtl="0">
              <a:spcBef>
                <a:spcPts val="0"/>
              </a:spcBef>
              <a:spcAft>
                <a:spcPts val="0"/>
              </a:spcAft>
              <a:buClr>
                <a:srgbClr val="FFFFFF"/>
              </a:buClr>
              <a:buSzPct val="100000"/>
            </a:pPr>
            <a:r>
              <a:rPr lang="en">
                <a:solidFill>
                  <a:srgbClr val="FFFFFF"/>
                </a:solidFill>
              </a:rPr>
              <a:t>Reports casualties back to ambulance exchange points</a:t>
            </a:r>
          </a:p>
          <a:p>
            <a:pPr marL="0" lvl="0" indent="0" rtl="0">
              <a:spcBef>
                <a:spcPts val="0"/>
              </a:spcBef>
              <a:spcAft>
                <a:spcPts val="0"/>
              </a:spcAft>
              <a:buNone/>
            </a:pPr>
            <a:endParaRPr i="1">
              <a:solidFill>
                <a:schemeClr val="dk1"/>
              </a:solidFill>
            </a:endParaRPr>
          </a:p>
          <a:p>
            <a:pPr lvl="0" rtl="0">
              <a:spcBef>
                <a:spcPts val="0"/>
              </a:spcBef>
              <a:buNone/>
            </a:pPr>
            <a:endParaRPr/>
          </a:p>
          <a:p>
            <a:pPr marL="457200" lvl="0" indent="0" rtl="0">
              <a:spcBef>
                <a:spcPts val="0"/>
              </a:spcBef>
              <a:buNone/>
            </a:pPr>
            <a:r>
              <a:rPr lang="en"/>
              <a:t>  </a:t>
            </a:r>
          </a:p>
          <a:p>
            <a:pPr marL="0" lvl="0" indent="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endParaRPr/>
          </a:p>
        </p:txBody>
      </p:sp>
      <p:pic>
        <p:nvPicPr>
          <p:cNvPr id="173" name="Shape 173" descr="Image result for military mobile mesh network"/>
          <p:cNvPicPr preferRelativeResize="0"/>
          <p:nvPr/>
        </p:nvPicPr>
        <p:blipFill>
          <a:blip r:embed="rId3">
            <a:alphaModFix/>
          </a:blip>
          <a:stretch>
            <a:fillRect/>
          </a:stretch>
        </p:blipFill>
        <p:spPr>
          <a:xfrm>
            <a:off x="2054650" y="1077200"/>
            <a:ext cx="4561175" cy="2736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363375"/>
            <a:ext cx="8520600" cy="572700"/>
          </a:xfrm>
          <a:prstGeom prst="rect">
            <a:avLst/>
          </a:prstGeom>
        </p:spPr>
        <p:txBody>
          <a:bodyPr lIns="91425" tIns="91425" rIns="91425" bIns="91425" anchor="t" anchorCtr="0">
            <a:noAutofit/>
          </a:bodyPr>
          <a:lstStyle/>
          <a:p>
            <a:pPr lvl="0">
              <a:spcBef>
                <a:spcPts val="0"/>
              </a:spcBef>
              <a:buNone/>
            </a:pPr>
            <a:r>
              <a:rPr lang="en"/>
              <a:t>Mobile Mesh Network Video </a:t>
            </a:r>
          </a:p>
        </p:txBody>
      </p:sp>
      <p:sp>
        <p:nvSpPr>
          <p:cNvPr id="179" name="Shape 179"/>
          <p:cNvSpPr txBox="1">
            <a:spLocks noGrp="1"/>
          </p:cNvSpPr>
          <p:nvPr>
            <p:ph type="body" idx="1"/>
          </p:nvPr>
        </p:nvSpPr>
        <p:spPr>
          <a:xfrm>
            <a:off x="311700" y="1164150"/>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80" name="Shape 180" descr="Animation of MeshDynamics' mobile mesh technology. MD4000 multi-radio backhauls support both rooted networks and isolated (non-root) network clusters. Dispersal, coalescing and reforming networks shown in this animation. Field tested by military." title="MeshDynamics Mobile Mesh Networking (P3M) Animation">
            <a:hlinkClick r:id="rId3"/>
          </p:cNvPr>
          <p:cNvSpPr/>
          <p:nvPr/>
        </p:nvSpPr>
        <p:spPr>
          <a:xfrm>
            <a:off x="2286000" y="1253800"/>
            <a:ext cx="4572000" cy="3429000"/>
          </a:xfrm>
          <a:prstGeom prst="rect">
            <a:avLst/>
          </a:prstGeom>
          <a:blipFill>
            <a:blip r:embed="rId4">
              <a:alphaModFix/>
            </a:blip>
            <a:stretch>
              <a:fillRect/>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83475"/>
            <a:ext cx="8520600" cy="707400"/>
          </a:xfrm>
          <a:prstGeom prst="rect">
            <a:avLst/>
          </a:prstGeom>
        </p:spPr>
        <p:txBody>
          <a:bodyPr lIns="91425" tIns="91425" rIns="91425" bIns="91425" anchor="t" anchorCtr="0">
            <a:noAutofit/>
          </a:bodyPr>
          <a:lstStyle/>
          <a:p>
            <a:pPr lvl="0" algn="ctr">
              <a:spcBef>
                <a:spcPts val="0"/>
              </a:spcBef>
              <a:buNone/>
            </a:pPr>
            <a:r>
              <a:rPr lang="en"/>
              <a:t>Real World Applications </a:t>
            </a:r>
          </a:p>
        </p:txBody>
      </p:sp>
      <p:sp>
        <p:nvSpPr>
          <p:cNvPr id="186" name="Shape 186"/>
          <p:cNvSpPr txBox="1">
            <a:spLocks noGrp="1"/>
          </p:cNvSpPr>
          <p:nvPr>
            <p:ph type="body" idx="1"/>
          </p:nvPr>
        </p:nvSpPr>
        <p:spPr>
          <a:xfrm>
            <a:off x="311700" y="920400"/>
            <a:ext cx="8520600" cy="3302700"/>
          </a:xfrm>
          <a:prstGeom prst="rect">
            <a:avLst/>
          </a:prstGeom>
        </p:spPr>
        <p:txBody>
          <a:bodyPr lIns="91425" tIns="91425" rIns="91425" bIns="91425" anchor="t" anchorCtr="0">
            <a:noAutofit/>
          </a:bodyPr>
          <a:lstStyle/>
          <a:p>
            <a:pPr marL="457200" lvl="0" indent="-317500" rtl="0">
              <a:lnSpc>
                <a:spcPct val="138000"/>
              </a:lnSpc>
              <a:spcBef>
                <a:spcPts val="0"/>
              </a:spcBef>
              <a:spcAft>
                <a:spcPts val="0"/>
              </a:spcAft>
              <a:buClr>
                <a:srgbClr val="FFFFFF"/>
              </a:buClr>
              <a:buSzPct val="100000"/>
            </a:pPr>
            <a:r>
              <a:rPr lang="en" sz="1400">
                <a:solidFill>
                  <a:srgbClr val="FFFFFF"/>
                </a:solidFill>
              </a:rPr>
              <a:t>The Army’s Combat Service Support Automated Information Systems Interface (CAISI)</a:t>
            </a:r>
          </a:p>
          <a:p>
            <a:pPr marL="914400" lvl="1" indent="-228600" rtl="0">
              <a:lnSpc>
                <a:spcPct val="138000"/>
              </a:lnSpc>
              <a:spcBef>
                <a:spcPts val="0"/>
              </a:spcBef>
              <a:spcAft>
                <a:spcPts val="0"/>
              </a:spcAft>
              <a:buClr>
                <a:srgbClr val="FFFFFF"/>
              </a:buClr>
            </a:pPr>
            <a:r>
              <a:rPr lang="en">
                <a:solidFill>
                  <a:srgbClr val="FFFFFF"/>
                </a:solidFill>
              </a:rPr>
              <a:t>Uses a mesh network that integrates key logistical systems such as the Unit Level Logistics System-Ground (ULLS-G) and the Medical Communications for Combat Casualty Care (MC4</a:t>
            </a:r>
          </a:p>
          <a:p>
            <a:pPr marL="1371600" lvl="2" indent="-317500" rtl="0">
              <a:lnSpc>
                <a:spcPct val="138000"/>
              </a:lnSpc>
              <a:spcBef>
                <a:spcPts val="0"/>
              </a:spcBef>
              <a:spcAft>
                <a:spcPts val="0"/>
              </a:spcAft>
              <a:buClr>
                <a:srgbClr val="FFFFFF"/>
              </a:buClr>
              <a:buSzPct val="100000"/>
            </a:pPr>
            <a:r>
              <a:rPr lang="en">
                <a:solidFill>
                  <a:srgbClr val="FFFFFF"/>
                </a:solidFill>
              </a:rPr>
              <a:t>Serves as an actual framework of the mesh network and allows these systems to communicate data</a:t>
            </a:r>
          </a:p>
          <a:p>
            <a:pPr marL="1371600" lvl="2" indent="-317500" rtl="0">
              <a:lnSpc>
                <a:spcPct val="138000"/>
              </a:lnSpc>
              <a:spcBef>
                <a:spcPts val="0"/>
              </a:spcBef>
              <a:spcAft>
                <a:spcPts val="0"/>
              </a:spcAft>
              <a:buClr>
                <a:srgbClr val="FFFFFF"/>
              </a:buClr>
              <a:buSzPct val="100000"/>
            </a:pPr>
            <a:r>
              <a:rPr lang="en">
                <a:solidFill>
                  <a:srgbClr val="FFFFFF"/>
                </a:solidFill>
              </a:rPr>
              <a:t>Allows warfighters to focus and accomplish their mission rather than establishing communications</a:t>
            </a:r>
          </a:p>
          <a:p>
            <a:pPr lv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lvl="0">
              <a:spcBef>
                <a:spcPts val="0"/>
              </a:spcBef>
              <a:buNone/>
            </a:pPr>
            <a:endParaRPr/>
          </a:p>
        </p:txBody>
      </p:sp>
      <p:pic>
        <p:nvPicPr>
          <p:cNvPr id="187" name="Shape 187" descr="Image result for ULLS-G"/>
          <p:cNvPicPr preferRelativeResize="0"/>
          <p:nvPr/>
        </p:nvPicPr>
        <p:blipFill>
          <a:blip r:embed="rId3">
            <a:alphaModFix/>
          </a:blip>
          <a:stretch>
            <a:fillRect/>
          </a:stretch>
        </p:blipFill>
        <p:spPr>
          <a:xfrm>
            <a:off x="3310737" y="3031925"/>
            <a:ext cx="3027924" cy="2111574"/>
          </a:xfrm>
          <a:prstGeom prst="rect">
            <a:avLst/>
          </a:prstGeom>
          <a:noFill/>
          <a:ln>
            <a:noFill/>
          </a:ln>
        </p:spPr>
      </p:pic>
      <p:pic>
        <p:nvPicPr>
          <p:cNvPr id="188" name="Shape 188" descr="Image result for world"/>
          <p:cNvPicPr preferRelativeResize="0"/>
          <p:nvPr/>
        </p:nvPicPr>
        <p:blipFill>
          <a:blip r:embed="rId4">
            <a:alphaModFix/>
          </a:blip>
          <a:stretch>
            <a:fillRect/>
          </a:stretch>
        </p:blipFill>
        <p:spPr>
          <a:xfrm>
            <a:off x="63750" y="13324"/>
            <a:ext cx="1024700" cy="1024700"/>
          </a:xfrm>
          <a:prstGeom prst="rect">
            <a:avLst/>
          </a:prstGeom>
          <a:noFill/>
          <a:ln>
            <a:noFill/>
          </a:ln>
        </p:spPr>
      </p:pic>
      <p:pic>
        <p:nvPicPr>
          <p:cNvPr id="189" name="Shape 189" descr="Image result for world"/>
          <p:cNvPicPr preferRelativeResize="0"/>
          <p:nvPr/>
        </p:nvPicPr>
        <p:blipFill>
          <a:blip r:embed="rId4">
            <a:alphaModFix/>
          </a:blip>
          <a:stretch>
            <a:fillRect/>
          </a:stretch>
        </p:blipFill>
        <p:spPr>
          <a:xfrm>
            <a:off x="8119300" y="13324"/>
            <a:ext cx="1024700" cy="1024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Thank for your attention, and to these awesome sources … Oohyah!</a:t>
            </a:r>
          </a:p>
        </p:txBody>
      </p:sp>
      <p:sp>
        <p:nvSpPr>
          <p:cNvPr id="195" name="Shape 195"/>
          <p:cNvSpPr txBox="1">
            <a:spLocks noGrp="1"/>
          </p:cNvSpPr>
          <p:nvPr>
            <p:ph type="body" idx="1"/>
          </p:nvPr>
        </p:nvSpPr>
        <p:spPr>
          <a:xfrm>
            <a:off x="4999750" y="1266325"/>
            <a:ext cx="3832500" cy="3302700"/>
          </a:xfrm>
          <a:prstGeom prst="rect">
            <a:avLst/>
          </a:prstGeom>
        </p:spPr>
        <p:txBody>
          <a:bodyPr lIns="91425" tIns="91425" rIns="91425" bIns="91425" anchor="t" anchorCtr="0">
            <a:noAutofit/>
          </a:bodyPr>
          <a:lstStyle/>
          <a:p>
            <a:pPr lvl="0">
              <a:lnSpc>
                <a:spcPct val="138000"/>
              </a:lnSpc>
              <a:spcBef>
                <a:spcPts val="0"/>
              </a:spcBef>
              <a:spcAft>
                <a:spcPts val="800"/>
              </a:spcAft>
              <a:buNone/>
            </a:pPr>
            <a:r>
              <a:rPr lang="en" sz="1200" u="sng">
                <a:solidFill>
                  <a:srgbClr val="0000FF"/>
                </a:solidFill>
                <a:latin typeface="Times New Roman"/>
                <a:ea typeface="Times New Roman"/>
                <a:cs typeface="Times New Roman"/>
                <a:sym typeface="Times New Roman"/>
                <a:hlinkClick r:id="rId3"/>
              </a:rPr>
              <a:t>http://www.google.com/url?sa=t&amp;rct=j&amp;q=&amp;esrc=s&amp;source=web&amp;cd=7&amp;cad=rja&amp;uact=8&amp;ved=0ahUKEwjc4o2Mi67QAhVC22MKHXVZDTEQFghGMAY&amp;url=http%3A%2F%2Fwww.slideshare.net%2Fknx007%2Fnetwork-topology-and-devices&amp;usg=AFQjCNFw7NBEm7936NUfvV7iWOWmRga3Dw&amp;sig2=YaR_88308ypS1j7AnfWYSA</a:t>
            </a:r>
          </a:p>
          <a:p>
            <a:pPr lvl="0" rtl="0">
              <a:spcBef>
                <a:spcPts val="0"/>
              </a:spcBef>
              <a:spcAft>
                <a:spcPts val="0"/>
              </a:spcAft>
              <a:buNone/>
            </a:pPr>
            <a:r>
              <a:rPr lang="en" sz="1200" u="sng">
                <a:solidFill>
                  <a:srgbClr val="0000FF"/>
                </a:solidFill>
                <a:latin typeface="Times New Roman"/>
                <a:ea typeface="Times New Roman"/>
                <a:cs typeface="Times New Roman"/>
                <a:sym typeface="Times New Roman"/>
                <a:hlinkClick r:id="rId4"/>
              </a:rPr>
              <a:t>http://www.allaboutcircuits.com/news/military-tactics-and-the-future-of-mobile-communications</a:t>
            </a:r>
          </a:p>
          <a:p>
            <a:pPr lvl="0">
              <a:lnSpc>
                <a:spcPct val="138000"/>
              </a:lnSpc>
              <a:spcBef>
                <a:spcPts val="0"/>
              </a:spcBef>
              <a:spcAft>
                <a:spcPts val="800"/>
              </a:spcAft>
              <a:buNone/>
            </a:pPr>
            <a:r>
              <a:rPr lang="en" sz="1200" u="sng">
                <a:solidFill>
                  <a:srgbClr val="0000FF"/>
                </a:solidFill>
                <a:latin typeface="Times New Roman"/>
                <a:ea typeface="Times New Roman"/>
                <a:cs typeface="Times New Roman"/>
                <a:sym typeface="Times New Roman"/>
                <a:hlinkClick r:id="rId5"/>
              </a:rPr>
              <a:t>http://www.quintechelectronics.com/solutions/government-military/wireless-mesh-network/</a:t>
            </a:r>
          </a:p>
          <a:p>
            <a:pPr lvl="0">
              <a:lnSpc>
                <a:spcPct val="138000"/>
              </a:lnSpc>
              <a:spcBef>
                <a:spcPts val="0"/>
              </a:spcBef>
              <a:spcAft>
                <a:spcPts val="0"/>
              </a:spcAft>
              <a:buNone/>
            </a:pPr>
            <a:r>
              <a:rPr lang="en" sz="1100" u="sng">
                <a:solidFill>
                  <a:srgbClr val="1155CC"/>
                </a:solidFill>
                <a:latin typeface="Arial"/>
                <a:ea typeface="Arial"/>
                <a:cs typeface="Arial"/>
                <a:sym typeface="Arial"/>
                <a:hlinkClick r:id="rId6"/>
              </a:rPr>
              <a:t>http://www.conceptdraw.com/diagram/example-of-bus-topology-in-real-life</a:t>
            </a:r>
          </a:p>
          <a:p>
            <a:pPr lvl="0">
              <a:spcBef>
                <a:spcPts val="0"/>
              </a:spcBef>
              <a:spcAft>
                <a:spcPts val="0"/>
              </a:spcAft>
              <a:buNone/>
            </a:pPr>
            <a:r>
              <a:rPr lang="en" sz="1100" u="sng">
                <a:solidFill>
                  <a:srgbClr val="1155CC"/>
                </a:solidFill>
                <a:latin typeface="Arial"/>
                <a:ea typeface="Arial"/>
                <a:cs typeface="Arial"/>
                <a:sym typeface="Arial"/>
                <a:hlinkClick r:id="rId7"/>
              </a:rPr>
              <a:t>http://searchnetworking.techtarget.com/definition/tree-network</a:t>
            </a:r>
          </a:p>
          <a:p>
            <a:pPr lvl="0">
              <a:spcBef>
                <a:spcPts val="0"/>
              </a:spcBef>
              <a:buNone/>
            </a:pPr>
            <a:endParaRPr/>
          </a:p>
          <a:p>
            <a:pPr lvl="0">
              <a:spcBef>
                <a:spcPts val="0"/>
              </a:spcBef>
              <a:buNone/>
            </a:pPr>
            <a:endParaRPr/>
          </a:p>
        </p:txBody>
      </p:sp>
      <p:pic>
        <p:nvPicPr>
          <p:cNvPr id="196" name="Shape 196"/>
          <p:cNvPicPr preferRelativeResize="0"/>
          <p:nvPr/>
        </p:nvPicPr>
        <p:blipFill>
          <a:blip r:embed="rId8">
            <a:alphaModFix/>
          </a:blip>
          <a:stretch>
            <a:fillRect/>
          </a:stretch>
        </p:blipFill>
        <p:spPr>
          <a:xfrm>
            <a:off x="475024" y="1626400"/>
            <a:ext cx="4235520" cy="3302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What is Topology?</a:t>
            </a:r>
          </a:p>
          <a:p>
            <a:pPr lvl="0">
              <a:spcBef>
                <a:spcPts val="0"/>
              </a:spcBef>
              <a:buNone/>
            </a:pPr>
            <a:endParaRPr/>
          </a:p>
        </p:txBody>
      </p:sp>
      <p:sp>
        <p:nvSpPr>
          <p:cNvPr id="74" name="Shape 7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n">
                <a:solidFill>
                  <a:srgbClr val="FFFFFF"/>
                </a:solidFill>
              </a:rPr>
              <a:t>Topology is the mathematical study of shapes and topological spaces. It is an area concerned with the properties of spaces including stretching and bending without tearing or gluing.</a:t>
            </a:r>
          </a:p>
          <a:p>
            <a:pPr lvl="0">
              <a:spcBef>
                <a:spcPts val="0"/>
              </a:spcBef>
              <a:buNone/>
            </a:pPr>
            <a:endParaRPr/>
          </a:p>
        </p:txBody>
      </p:sp>
      <p:pic>
        <p:nvPicPr>
          <p:cNvPr id="75" name="Shape 75" descr="Image result for donut topology"/>
          <p:cNvPicPr preferRelativeResize="0"/>
          <p:nvPr/>
        </p:nvPicPr>
        <p:blipFill>
          <a:blip r:embed="rId3">
            <a:alphaModFix/>
          </a:blip>
          <a:stretch>
            <a:fillRect/>
          </a:stretch>
        </p:blipFill>
        <p:spPr>
          <a:xfrm>
            <a:off x="2714300" y="2382625"/>
            <a:ext cx="3715400" cy="2080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Connections to our STEM Class </a:t>
            </a:r>
          </a:p>
        </p:txBody>
      </p:sp>
      <p:sp>
        <p:nvSpPr>
          <p:cNvPr id="81" name="Shape 81"/>
          <p:cNvSpPr txBox="1">
            <a:spLocks noGrp="1"/>
          </p:cNvSpPr>
          <p:nvPr>
            <p:ph type="body" idx="1"/>
          </p:nvPr>
        </p:nvSpPr>
        <p:spPr>
          <a:xfrm>
            <a:off x="311700" y="1103050"/>
            <a:ext cx="8520600" cy="3302700"/>
          </a:xfrm>
          <a:prstGeom prst="rect">
            <a:avLst/>
          </a:prstGeom>
        </p:spPr>
        <p:txBody>
          <a:bodyPr lIns="91425" tIns="91425" rIns="91425" bIns="91425" anchor="t" anchorCtr="0">
            <a:noAutofit/>
          </a:bodyPr>
          <a:lstStyle/>
          <a:p>
            <a:pPr lvl="0">
              <a:spcBef>
                <a:spcPts val="0"/>
              </a:spcBef>
              <a:buNone/>
            </a:pPr>
            <a:r>
              <a:rPr lang="en">
                <a:solidFill>
                  <a:srgbClr val="F3F3F3"/>
                </a:solidFill>
              </a:rPr>
              <a:t>Topology isn’t only found in the making of letters using another letter, but Topology can be found in real life, such as in the military… </a:t>
            </a:r>
          </a:p>
          <a:p>
            <a:pPr marL="914400" lvl="1" indent="-228600" rtl="0">
              <a:spcBef>
                <a:spcPts val="0"/>
              </a:spcBef>
              <a:buClr>
                <a:srgbClr val="F3F3F3"/>
              </a:buClr>
            </a:pPr>
            <a:r>
              <a:rPr lang="en">
                <a:solidFill>
                  <a:srgbClr val="F3F3F3"/>
                </a:solidFill>
              </a:rPr>
              <a:t>Similar to the letters, the connections between militia vehicles and bases cannot be broken (at least two devices have to be connected to each other at all times)  to form new data from the transmitter to the receiver </a:t>
            </a:r>
          </a:p>
          <a:p>
            <a:pPr marL="1371600" lvl="2" indent="-228600" rtl="0">
              <a:spcBef>
                <a:spcPts val="0"/>
              </a:spcBef>
              <a:buClr>
                <a:srgbClr val="F3F3F3"/>
              </a:buClr>
            </a:pPr>
            <a:r>
              <a:rPr lang="en">
                <a:solidFill>
                  <a:srgbClr val="F3F3F3"/>
                </a:solidFill>
              </a:rPr>
              <a:t>If connection is broken, communication is lost which could lead to catastrophes such as: </a:t>
            </a:r>
          </a:p>
          <a:p>
            <a:pPr marL="1828800" lvl="3" indent="-228600" rtl="0">
              <a:spcBef>
                <a:spcPts val="0"/>
              </a:spcBef>
              <a:buClr>
                <a:srgbClr val="F3F3F3"/>
              </a:buClr>
            </a:pPr>
            <a:r>
              <a:rPr lang="en">
                <a:solidFill>
                  <a:srgbClr val="F3F3F3"/>
                </a:solidFill>
              </a:rPr>
              <a:t>Hacking/intercepting information from the enemy </a:t>
            </a:r>
          </a:p>
          <a:p>
            <a:pPr marL="1828800" lvl="3" indent="-228600" rtl="0">
              <a:spcBef>
                <a:spcPts val="0"/>
              </a:spcBef>
              <a:buClr>
                <a:srgbClr val="F3F3F3"/>
              </a:buClr>
            </a:pPr>
            <a:r>
              <a:rPr lang="en">
                <a:solidFill>
                  <a:srgbClr val="F3F3F3"/>
                </a:solidFill>
              </a:rPr>
              <a:t>Friendly fire </a:t>
            </a:r>
          </a:p>
          <a:p>
            <a:pPr marL="1828800" lvl="3" indent="-228600" rtl="0">
              <a:spcBef>
                <a:spcPts val="0"/>
              </a:spcBef>
              <a:buClr>
                <a:srgbClr val="F3F3F3"/>
              </a:buClr>
            </a:pPr>
            <a:r>
              <a:rPr lang="en">
                <a:solidFill>
                  <a:srgbClr val="F3F3F3"/>
                </a:solidFill>
              </a:rPr>
              <a:t>Inability to receive orders </a:t>
            </a:r>
          </a:p>
          <a:p>
            <a:pPr marL="1828800" lvl="3" indent="-228600" rtl="0">
              <a:spcBef>
                <a:spcPts val="0"/>
              </a:spcBef>
              <a:buClr>
                <a:srgbClr val="F3F3F3"/>
              </a:buClr>
            </a:pPr>
            <a:r>
              <a:rPr lang="en">
                <a:solidFill>
                  <a:srgbClr val="F3F3F3"/>
                </a:solidFill>
              </a:rPr>
              <a:t>Ending up in the wrong location </a:t>
            </a:r>
          </a:p>
        </p:txBody>
      </p:sp>
      <p:pic>
        <p:nvPicPr>
          <p:cNvPr id="82" name="Shape 82" descr="Image result for alphabet topology"/>
          <p:cNvPicPr preferRelativeResize="0"/>
          <p:nvPr/>
        </p:nvPicPr>
        <p:blipFill>
          <a:blip r:embed="rId3">
            <a:alphaModFix/>
          </a:blip>
          <a:stretch>
            <a:fillRect/>
          </a:stretch>
        </p:blipFill>
        <p:spPr>
          <a:xfrm>
            <a:off x="1777175" y="4338950"/>
            <a:ext cx="2876550" cy="657225"/>
          </a:xfrm>
          <a:prstGeom prst="rect">
            <a:avLst/>
          </a:prstGeom>
          <a:noFill/>
          <a:ln>
            <a:noFill/>
          </a:ln>
        </p:spPr>
      </p:pic>
      <p:pic>
        <p:nvPicPr>
          <p:cNvPr id="83" name="Shape 83" descr="Image result for love stem"/>
          <p:cNvPicPr preferRelativeResize="0"/>
          <p:nvPr/>
        </p:nvPicPr>
        <p:blipFill>
          <a:blip r:embed="rId4">
            <a:alphaModFix/>
          </a:blip>
          <a:stretch>
            <a:fillRect/>
          </a:stretch>
        </p:blipFill>
        <p:spPr>
          <a:xfrm>
            <a:off x="7264325" y="3176962"/>
            <a:ext cx="1636849" cy="1908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What are the different kinds of topology?</a:t>
            </a:r>
          </a:p>
        </p:txBody>
      </p:sp>
      <p:sp>
        <p:nvSpPr>
          <p:cNvPr id="89" name="Shape 89"/>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Clr>
                <a:srgbClr val="F3F3F3"/>
              </a:buClr>
              <a:buChar char="●"/>
            </a:pPr>
            <a:r>
              <a:rPr lang="en">
                <a:solidFill>
                  <a:srgbClr val="F3F3F3"/>
                </a:solidFill>
              </a:rPr>
              <a:t>Network Topology </a:t>
            </a:r>
          </a:p>
          <a:p>
            <a:pPr marL="914400" lvl="1" indent="-228600" rtl="0">
              <a:spcBef>
                <a:spcPts val="0"/>
              </a:spcBef>
              <a:buClr>
                <a:srgbClr val="F3F3F3"/>
              </a:buClr>
              <a:buChar char="○"/>
            </a:pPr>
            <a:r>
              <a:rPr lang="en">
                <a:solidFill>
                  <a:srgbClr val="F3F3F3"/>
                </a:solidFill>
              </a:rPr>
              <a:t>Point to point topology </a:t>
            </a:r>
          </a:p>
          <a:p>
            <a:pPr marL="914400" lvl="1" indent="-228600" rtl="0">
              <a:spcBef>
                <a:spcPts val="0"/>
              </a:spcBef>
              <a:buClr>
                <a:srgbClr val="F3F3F3"/>
              </a:buClr>
              <a:buChar char="○"/>
            </a:pPr>
            <a:r>
              <a:rPr lang="en">
                <a:solidFill>
                  <a:srgbClr val="F3F3F3"/>
                </a:solidFill>
              </a:rPr>
              <a:t>BUS topology </a:t>
            </a:r>
          </a:p>
          <a:p>
            <a:pPr marL="914400" lvl="1" indent="-228600" rtl="0">
              <a:spcBef>
                <a:spcPts val="0"/>
              </a:spcBef>
              <a:buClr>
                <a:srgbClr val="F3F3F3"/>
              </a:buClr>
              <a:buChar char="○"/>
            </a:pPr>
            <a:r>
              <a:rPr lang="en">
                <a:solidFill>
                  <a:srgbClr val="F3F3F3"/>
                </a:solidFill>
              </a:rPr>
              <a:t>Star topology </a:t>
            </a:r>
          </a:p>
          <a:p>
            <a:pPr marL="914400" lvl="1" indent="-228600" rtl="0">
              <a:spcBef>
                <a:spcPts val="0"/>
              </a:spcBef>
              <a:buClr>
                <a:srgbClr val="F3F3F3"/>
              </a:buClr>
              <a:buChar char="○"/>
            </a:pPr>
            <a:r>
              <a:rPr lang="en">
                <a:solidFill>
                  <a:srgbClr val="F3F3F3"/>
                </a:solidFill>
              </a:rPr>
              <a:t>Spring topology </a:t>
            </a:r>
          </a:p>
          <a:p>
            <a:pPr marL="914400" lvl="1" indent="-228600" rtl="0">
              <a:spcBef>
                <a:spcPts val="0"/>
              </a:spcBef>
              <a:buClr>
                <a:srgbClr val="F3F3F3"/>
              </a:buClr>
              <a:buChar char="○"/>
            </a:pPr>
            <a:r>
              <a:rPr lang="en">
                <a:solidFill>
                  <a:srgbClr val="F3F3F3"/>
                </a:solidFill>
              </a:rPr>
              <a:t>Mesh topology </a:t>
            </a:r>
          </a:p>
          <a:p>
            <a:pPr marL="914400" lvl="1" indent="-228600" rtl="0">
              <a:spcBef>
                <a:spcPts val="0"/>
              </a:spcBef>
              <a:buClr>
                <a:srgbClr val="F3F3F3"/>
              </a:buClr>
              <a:buChar char="○"/>
            </a:pPr>
            <a:r>
              <a:rPr lang="en">
                <a:solidFill>
                  <a:srgbClr val="F3F3F3"/>
                </a:solidFill>
              </a:rPr>
              <a:t>Tree topology </a:t>
            </a:r>
          </a:p>
          <a:p>
            <a:pPr marL="0" lvl="0" indent="0">
              <a:spcBef>
                <a:spcPts val="0"/>
              </a:spcBef>
              <a:buNone/>
            </a:pPr>
            <a:endParaRPr/>
          </a:p>
        </p:txBody>
      </p:sp>
      <p:pic>
        <p:nvPicPr>
          <p:cNvPr id="90" name="Shape 90" descr="Image result for network topology"/>
          <p:cNvPicPr preferRelativeResize="0"/>
          <p:nvPr/>
        </p:nvPicPr>
        <p:blipFill>
          <a:blip r:embed="rId3">
            <a:alphaModFix/>
          </a:blip>
          <a:stretch>
            <a:fillRect/>
          </a:stretch>
        </p:blipFill>
        <p:spPr>
          <a:xfrm>
            <a:off x="2989000" y="2147850"/>
            <a:ext cx="5738900" cy="1896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Point-to-Point Topology </a:t>
            </a:r>
          </a:p>
        </p:txBody>
      </p:sp>
      <p:sp>
        <p:nvSpPr>
          <p:cNvPr id="96" name="Shape 96"/>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Clr>
                <a:srgbClr val="FFFFFF"/>
              </a:buClr>
              <a:buChar char="●"/>
            </a:pPr>
            <a:r>
              <a:rPr lang="en">
                <a:solidFill>
                  <a:srgbClr val="FFFFFF"/>
                </a:solidFill>
              </a:rPr>
              <a:t>Point-to-point topology connects two nodes (points) together.  </a:t>
            </a:r>
          </a:p>
          <a:p>
            <a:pPr marL="914400" lvl="1" indent="-228600" rtl="0">
              <a:spcBef>
                <a:spcPts val="0"/>
              </a:spcBef>
              <a:buClr>
                <a:srgbClr val="FFFFFF"/>
              </a:buClr>
              <a:buChar char="○"/>
            </a:pPr>
            <a:r>
              <a:rPr lang="en">
                <a:solidFill>
                  <a:srgbClr val="FFFFFF"/>
                </a:solidFill>
              </a:rPr>
              <a:t>Ex: 2 computers communicating by modems; a printer and a computer being connected by modems; tin can telephone </a:t>
            </a:r>
          </a:p>
          <a:p>
            <a:pPr lvl="0">
              <a:spcBef>
                <a:spcPts val="0"/>
              </a:spcBef>
              <a:spcAft>
                <a:spcPts val="800"/>
              </a:spcAft>
              <a:buNone/>
            </a:pPr>
            <a:endParaRPr/>
          </a:p>
        </p:txBody>
      </p:sp>
      <p:pic>
        <p:nvPicPr>
          <p:cNvPr id="97" name="Shape 97"/>
          <p:cNvPicPr preferRelativeResize="0"/>
          <p:nvPr/>
        </p:nvPicPr>
        <p:blipFill>
          <a:blip r:embed="rId3">
            <a:alphaModFix/>
          </a:blip>
          <a:stretch>
            <a:fillRect/>
          </a:stretch>
        </p:blipFill>
        <p:spPr>
          <a:xfrm>
            <a:off x="1551700" y="2273080"/>
            <a:ext cx="5416500" cy="2532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BUS Topology </a:t>
            </a:r>
          </a:p>
        </p:txBody>
      </p:sp>
      <p:sp>
        <p:nvSpPr>
          <p:cNvPr id="103" name="Shape 103"/>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Clr>
                <a:srgbClr val="FFFFFF"/>
              </a:buClr>
            </a:pPr>
            <a:r>
              <a:rPr lang="en">
                <a:solidFill>
                  <a:srgbClr val="FFFFFF"/>
                </a:solidFill>
              </a:rPr>
              <a:t>Bus Topology connects a;; computers and devices (nodes) to some cable or BUS (half-duplex link). </a:t>
            </a:r>
          </a:p>
          <a:p>
            <a:pPr marL="914400" lvl="1" indent="-228600" rtl="0">
              <a:spcBef>
                <a:spcPts val="0"/>
              </a:spcBef>
              <a:buClr>
                <a:srgbClr val="FFFFFF"/>
              </a:buClr>
            </a:pPr>
            <a:r>
              <a:rPr lang="en">
                <a:solidFill>
                  <a:srgbClr val="FFFFFF"/>
                </a:solidFill>
              </a:rPr>
              <a:t>Consists of a main run of cable with a terminator attached at each end</a:t>
            </a:r>
          </a:p>
          <a:p>
            <a:pPr marL="1371600" lvl="2" indent="-228600" rtl="0">
              <a:spcBef>
                <a:spcPts val="0"/>
              </a:spcBef>
              <a:buClr>
                <a:srgbClr val="FFFFFF"/>
              </a:buClr>
            </a:pPr>
            <a:r>
              <a:rPr lang="en">
                <a:solidFill>
                  <a:srgbClr val="FFFFFF"/>
                </a:solidFill>
              </a:rPr>
              <a:t>Ex: When computers and peripherals in the network are connected to a mutual cable</a:t>
            </a:r>
          </a:p>
          <a:p>
            <a:pPr lvl="0">
              <a:spcBef>
                <a:spcPts val="0"/>
              </a:spcBef>
              <a:buNone/>
            </a:pPr>
            <a:endParaRPr/>
          </a:p>
        </p:txBody>
      </p:sp>
      <p:pic>
        <p:nvPicPr>
          <p:cNvPr id="104" name="Shape 104" descr="Image result for bus topology examples"/>
          <p:cNvPicPr preferRelativeResize="0"/>
          <p:nvPr/>
        </p:nvPicPr>
        <p:blipFill>
          <a:blip r:embed="rId3">
            <a:alphaModFix/>
          </a:blip>
          <a:stretch>
            <a:fillRect/>
          </a:stretch>
        </p:blipFill>
        <p:spPr>
          <a:xfrm>
            <a:off x="2869262" y="2438799"/>
            <a:ext cx="3405475" cy="2564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Star Topology </a:t>
            </a:r>
          </a:p>
        </p:txBody>
      </p:sp>
      <p:sp>
        <p:nvSpPr>
          <p:cNvPr id="110" name="Shape 110"/>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Clr>
                <a:srgbClr val="FFFFFF"/>
              </a:buClr>
            </a:pPr>
            <a:r>
              <a:rPr lang="en">
                <a:solidFill>
                  <a:srgbClr val="FFFFFF"/>
                </a:solidFill>
              </a:rPr>
              <a:t>In local networks, Star Topology connects each network host to a central node (often called a hub or switch)</a:t>
            </a:r>
          </a:p>
          <a:p>
            <a:pPr marL="914400" lvl="1" indent="-228600" rtl="0">
              <a:spcBef>
                <a:spcPts val="0"/>
              </a:spcBef>
              <a:buClr>
                <a:srgbClr val="FFFFFF"/>
              </a:buClr>
            </a:pPr>
            <a:r>
              <a:rPr lang="en">
                <a:solidFill>
                  <a:srgbClr val="FFFFFF"/>
                </a:solidFill>
              </a:rPr>
              <a:t>The networks are often connected in a formation of a star shape, which is where this topology receives it’s name </a:t>
            </a:r>
          </a:p>
          <a:p>
            <a:pPr marL="1371600" lvl="2" indent="-228600" rtl="0">
              <a:spcBef>
                <a:spcPts val="0"/>
              </a:spcBef>
              <a:buClr>
                <a:srgbClr val="FFFFFF"/>
              </a:buClr>
            </a:pPr>
            <a:r>
              <a:rPr lang="en">
                <a:solidFill>
                  <a:srgbClr val="FFFFFF"/>
                </a:solidFill>
              </a:rPr>
              <a:t>Ex: Home networks, devices connect to the hub with “Unshielded Twisted Pair (UTP) Ethernet</a:t>
            </a:r>
          </a:p>
          <a:p>
            <a:pPr marL="0" lvl="0" indent="0" rtl="0">
              <a:spcBef>
                <a:spcPts val="0"/>
              </a:spcBef>
              <a:buNone/>
            </a:pPr>
            <a:endParaRPr/>
          </a:p>
        </p:txBody>
      </p:sp>
      <p:pic>
        <p:nvPicPr>
          <p:cNvPr id="111" name="Shape 111" descr="Image result for star topology examples"/>
          <p:cNvPicPr preferRelativeResize="0"/>
          <p:nvPr/>
        </p:nvPicPr>
        <p:blipFill>
          <a:blip r:embed="rId3">
            <a:alphaModFix/>
          </a:blip>
          <a:stretch>
            <a:fillRect/>
          </a:stretch>
        </p:blipFill>
        <p:spPr>
          <a:xfrm>
            <a:off x="2971800" y="2724674"/>
            <a:ext cx="3200399" cy="2182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Ring Topology </a:t>
            </a:r>
          </a:p>
        </p:txBody>
      </p:sp>
      <p:sp>
        <p:nvSpPr>
          <p:cNvPr id="117" name="Shape 11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Clr>
                <a:srgbClr val="FFFFFF"/>
              </a:buClr>
            </a:pPr>
            <a:r>
              <a:rPr lang="en">
                <a:solidFill>
                  <a:srgbClr val="FFFFFF"/>
                </a:solidFill>
              </a:rPr>
              <a:t>Ring Topology is set up in a circular formation where the data transmitted travels around the ring in one direction as each node is connected to exactly two other nodes.</a:t>
            </a:r>
          </a:p>
          <a:p>
            <a:pPr marL="914400" lvl="1" indent="-228600" rtl="0">
              <a:spcBef>
                <a:spcPts val="0"/>
              </a:spcBef>
              <a:buClr>
                <a:srgbClr val="FFFFFF"/>
              </a:buClr>
            </a:pPr>
            <a:r>
              <a:rPr lang="en">
                <a:solidFill>
                  <a:srgbClr val="FFFFFF"/>
                </a:solidFill>
              </a:rPr>
              <a:t>Each node has acts as a receiver and a transmitter for incoming and outgoing data</a:t>
            </a:r>
          </a:p>
          <a:p>
            <a:pPr marL="1371600" lvl="2" indent="-228600" rtl="0">
              <a:spcBef>
                <a:spcPts val="0"/>
              </a:spcBef>
              <a:buClr>
                <a:srgbClr val="FFFFFF"/>
              </a:buClr>
            </a:pPr>
            <a:r>
              <a:rPr lang="en">
                <a:solidFill>
                  <a:srgbClr val="FFFFFF"/>
                </a:solidFill>
              </a:rPr>
              <a:t>Ex: Used in LAN (local area network) and WAN (wide area network) set ups</a:t>
            </a:r>
          </a:p>
          <a:p>
            <a:pPr lvl="0">
              <a:spcBef>
                <a:spcPts val="0"/>
              </a:spcBef>
              <a:buNone/>
            </a:pPr>
            <a:endParaRPr/>
          </a:p>
        </p:txBody>
      </p:sp>
      <p:pic>
        <p:nvPicPr>
          <p:cNvPr id="118" name="Shape 118" descr="Image result for ring topology example"/>
          <p:cNvPicPr preferRelativeResize="0"/>
          <p:nvPr/>
        </p:nvPicPr>
        <p:blipFill>
          <a:blip r:embed="rId3">
            <a:alphaModFix/>
          </a:blip>
          <a:stretch>
            <a:fillRect/>
          </a:stretch>
        </p:blipFill>
        <p:spPr>
          <a:xfrm>
            <a:off x="3495275" y="2791875"/>
            <a:ext cx="2153450" cy="216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n"/>
              <a:t>Mesh Topology</a:t>
            </a:r>
          </a:p>
        </p:txBody>
      </p:sp>
      <p:sp>
        <p:nvSpPr>
          <p:cNvPr id="124" name="Shape 12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Clr>
                <a:srgbClr val="FFFFFF"/>
              </a:buClr>
            </a:pPr>
            <a:r>
              <a:rPr lang="en">
                <a:solidFill>
                  <a:srgbClr val="FFFFFF"/>
                </a:solidFill>
              </a:rPr>
              <a:t>In Mesh topology each node relays data for the network where they then distribute this data throughout the network</a:t>
            </a:r>
          </a:p>
          <a:p>
            <a:pPr marL="914400" lvl="1" indent="-228600" rtl="0">
              <a:spcBef>
                <a:spcPts val="0"/>
              </a:spcBef>
              <a:buClr>
                <a:srgbClr val="FFFFFF"/>
              </a:buClr>
            </a:pPr>
            <a:r>
              <a:rPr lang="en">
                <a:solidFill>
                  <a:srgbClr val="FFFFFF"/>
                </a:solidFill>
              </a:rPr>
              <a:t>Most commonly used topology in the military </a:t>
            </a:r>
          </a:p>
          <a:p>
            <a:pPr lvl="0">
              <a:spcBef>
                <a:spcPts val="0"/>
              </a:spcBef>
              <a:buNone/>
            </a:pPr>
            <a:endParaRPr/>
          </a:p>
        </p:txBody>
      </p:sp>
      <p:pic>
        <p:nvPicPr>
          <p:cNvPr id="125" name="Shape 125" descr="Image result for mesh topology example"/>
          <p:cNvPicPr preferRelativeResize="0"/>
          <p:nvPr/>
        </p:nvPicPr>
        <p:blipFill>
          <a:blip r:embed="rId3">
            <a:alphaModFix/>
          </a:blip>
          <a:stretch>
            <a:fillRect/>
          </a:stretch>
        </p:blipFill>
        <p:spPr>
          <a:xfrm>
            <a:off x="3354400" y="2312350"/>
            <a:ext cx="2435212" cy="2401699"/>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1094</Words>
  <Application>Microsoft Office PowerPoint</Application>
  <PresentationFormat>On-screen Show (16:9)</PresentationFormat>
  <Paragraphs>100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PT Sans Narrow</vt:lpstr>
      <vt:lpstr>Times New Roman</vt:lpstr>
      <vt:lpstr>Open Sans</vt:lpstr>
      <vt:lpstr>Arial</vt:lpstr>
      <vt:lpstr>tropic</vt:lpstr>
      <vt:lpstr> What are the Tactical Applications of Topology in the United States Military? </vt:lpstr>
      <vt:lpstr>What is Topology? </vt:lpstr>
      <vt:lpstr>Connections to our STEM Class </vt:lpstr>
      <vt:lpstr>What are the different kinds of topology?</vt:lpstr>
      <vt:lpstr>Point-to-Point Topology </vt:lpstr>
      <vt:lpstr>BUS Topology </vt:lpstr>
      <vt:lpstr>Star Topology </vt:lpstr>
      <vt:lpstr>Ring Topology </vt:lpstr>
      <vt:lpstr>Mesh Topology</vt:lpstr>
      <vt:lpstr>Tree Topology</vt:lpstr>
      <vt:lpstr>Advantages and Disadvantages of using these Topologies… </vt:lpstr>
      <vt:lpstr>Advantages of the 4 Most Common Topologies  </vt:lpstr>
      <vt:lpstr>Disadvantages of the 4 Most Common Topologies</vt:lpstr>
      <vt:lpstr>So… How does any of this relate to the military???</vt:lpstr>
      <vt:lpstr>Mobile Mesh Networks  </vt:lpstr>
      <vt:lpstr>PowerPoint Presentation</vt:lpstr>
      <vt:lpstr>Mobile Mesh Network Video </vt:lpstr>
      <vt:lpstr>Real World Applications </vt:lpstr>
      <vt:lpstr>Thank for your attention, and to these awesome sources … Oohyah!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 are the Tactical Applications of Topology in the United States Military? </dc:title>
  <dc:creator>Feinstein, Casey</dc:creator>
  <cp:lastModifiedBy>Feinstein, Casey</cp:lastModifiedBy>
  <cp:revision>1</cp:revision>
  <dcterms:modified xsi:type="dcterms:W3CDTF">2016-11-21T19:26:31Z</dcterms:modified>
</cp:coreProperties>
</file>